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257" r:id="rId3"/>
    <p:sldId id="258" r:id="rId4"/>
    <p:sldId id="259" r:id="rId5"/>
    <p:sldId id="265" r:id="rId6"/>
    <p:sldId id="260" r:id="rId7"/>
    <p:sldId id="266" r:id="rId8"/>
    <p:sldId id="261" r:id="rId9"/>
    <p:sldId id="262" r:id="rId10"/>
    <p:sldId id="263" r:id="rId11"/>
    <p:sldId id="264" r:id="rId12"/>
    <p:sldId id="267" r:id="rId13"/>
    <p:sldId id="269" r:id="rId14"/>
    <p:sldId id="270" r:id="rId15"/>
    <p:sldId id="271" r:id="rId16"/>
    <p:sldId id="272" r:id="rId17"/>
    <p:sldId id="273"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6" r:id="rId33"/>
    <p:sldId id="297" r:id="rId34"/>
    <p:sldId id="298" r:id="rId35"/>
    <p:sldId id="303" r:id="rId36"/>
    <p:sldId id="304" r:id="rId37"/>
    <p:sldId id="305" r:id="rId38"/>
    <p:sldId id="306" r:id="rId39"/>
    <p:sldId id="316" r:id="rId40"/>
    <p:sldId id="317" r:id="rId41"/>
    <p:sldId id="318" r:id="rId42"/>
    <p:sldId id="319" r:id="rId43"/>
    <p:sldId id="307" r:id="rId44"/>
    <p:sldId id="308" r:id="rId45"/>
    <p:sldId id="309" r:id="rId46"/>
    <p:sldId id="310" r:id="rId47"/>
    <p:sldId id="311" r:id="rId48"/>
    <p:sldId id="312" r:id="rId49"/>
    <p:sldId id="313" r:id="rId50"/>
    <p:sldId id="314" r:id="rId51"/>
    <p:sldId id="315" r:id="rId52"/>
    <p:sldId id="320" r:id="rId53"/>
    <p:sldId id="321" r:id="rId54"/>
    <p:sldId id="322" r:id="rId55"/>
    <p:sldId id="323" r:id="rId56"/>
    <p:sldId id="324" r:id="rId57"/>
    <p:sldId id="326" r:id="rId58"/>
    <p:sldId id="327" r:id="rId59"/>
    <p:sldId id="325" r:id="rId60"/>
    <p:sldId id="328" r:id="rId61"/>
    <p:sldId id="329" r:id="rId62"/>
    <p:sldId id="330" r:id="rId63"/>
    <p:sldId id="331" r:id="rId64"/>
    <p:sldId id="332" r:id="rId65"/>
    <p:sldId id="333" r:id="rId66"/>
    <p:sldId id="334" r:id="rId67"/>
    <p:sldId id="335" r:id="rId68"/>
    <p:sldId id="336" r:id="rId69"/>
    <p:sldId id="337" r:id="rId70"/>
    <p:sldId id="338" r:id="rId71"/>
    <p:sldId id="339" r:id="rId72"/>
    <p:sldId id="340" r:id="rId73"/>
    <p:sldId id="341" r:id="rId74"/>
    <p:sldId id="342" r:id="rId75"/>
    <p:sldId id="343"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142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83FE7C-5BA9-4198-83F0-514AC158B7EF}" type="datetimeFigureOut">
              <a:rPr lang="en-US" smtClean="0"/>
              <a:t>7/24/2020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4AD253-7BE6-49D2-B183-C05FE111E45B}" type="slidenum">
              <a:rPr lang="en-US" smtClean="0"/>
              <a:t>‹#›</a:t>
            </a:fld>
            <a:endParaRPr lang="en-US"/>
          </a:p>
        </p:txBody>
      </p:sp>
    </p:spTree>
    <p:extLst>
      <p:ext uri="{BB962C8B-B14F-4D97-AF65-F5344CB8AC3E}">
        <p14:creationId xmlns:p14="http://schemas.microsoft.com/office/powerpoint/2010/main" val="2650061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rwigKjEsdTc"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hyperlink" Target="https://www.thesslstore.com/blog/10-types-of-phishing-attacks-and-phishing-scams/"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latin typeface="Garamond" panose="02020404030301010803" pitchFamily="18" charset="0"/>
              </a:rPr>
              <a:t>Unit -1</a:t>
            </a:r>
            <a:br>
              <a:rPr lang="en-US" b="1" dirty="0" smtClean="0">
                <a:latin typeface="Garamond" panose="02020404030301010803" pitchFamily="18" charset="0"/>
              </a:rPr>
            </a:br>
            <a:r>
              <a:rPr lang="en-US" b="1" dirty="0" smtClean="0">
                <a:latin typeface="Garamond" panose="02020404030301010803" pitchFamily="18" charset="0"/>
              </a:rPr>
              <a:t>Information Assets and Threats</a:t>
            </a:r>
            <a:endParaRPr lang="en-US" b="1" dirty="0">
              <a:latin typeface="Garamond" panose="02020404030301010803" pitchFamily="18" charset="0"/>
            </a:endParaRPr>
          </a:p>
        </p:txBody>
      </p:sp>
      <p:sp>
        <p:nvSpPr>
          <p:cNvPr id="3" name="Subtitle 2"/>
          <p:cNvSpPr>
            <a:spLocks noGrp="1"/>
          </p:cNvSpPr>
          <p:nvPr>
            <p:ph type="subTitle" idx="1"/>
          </p:nvPr>
        </p:nvSpPr>
        <p:spPr/>
        <p:txBody>
          <a:bodyPr/>
          <a:lstStyle/>
          <a:p>
            <a:endParaRPr lang="en-US" dirty="0"/>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CSE3501 Information Security Analysis and Audit</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40463991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4525963"/>
          </a:xfrm>
        </p:spPr>
        <p:txBody>
          <a:bodyPr>
            <a:normAutofit fontScale="85000" lnSpcReduction="10000"/>
          </a:bodyPr>
          <a:lstStyle/>
          <a:p>
            <a:pPr algn="just"/>
            <a:r>
              <a:rPr lang="en-US" b="1" dirty="0">
                <a:solidFill>
                  <a:srgbClr val="FF0000"/>
                </a:solidFill>
                <a:latin typeface="Garamond" panose="02020404030301010803" pitchFamily="18" charset="0"/>
              </a:rPr>
              <a:t>Risk </a:t>
            </a:r>
            <a:r>
              <a:rPr lang="en-US" dirty="0">
                <a:latin typeface="Garamond" panose="02020404030301010803" pitchFamily="18" charset="0"/>
              </a:rPr>
              <a:t>is the potential threat, and process of understanding and responding to factors that may lead to</a:t>
            </a:r>
          </a:p>
          <a:p>
            <a:pPr algn="just"/>
            <a:r>
              <a:rPr lang="en-US" dirty="0">
                <a:latin typeface="Garamond" panose="02020404030301010803" pitchFamily="18" charset="0"/>
              </a:rPr>
              <a:t>a failure in the confidentiality, integrity or availability of an information system constitute </a:t>
            </a:r>
            <a:r>
              <a:rPr lang="en-US" dirty="0" smtClean="0">
                <a:latin typeface="Garamond" panose="02020404030301010803" pitchFamily="18" charset="0"/>
              </a:rPr>
              <a:t>risk management</a:t>
            </a:r>
            <a:r>
              <a:rPr lang="en-US" dirty="0">
                <a:latin typeface="Garamond" panose="02020404030301010803" pitchFamily="18" charset="0"/>
              </a:rPr>
              <a:t>. The key concerns in information assets security are</a:t>
            </a:r>
            <a:r>
              <a:rPr lang="en-US" dirty="0" smtClean="0">
                <a:latin typeface="Garamond" panose="02020404030301010803" pitchFamily="18" charset="0"/>
              </a:rPr>
              <a:t>:</a:t>
            </a:r>
          </a:p>
          <a:p>
            <a:pPr lvl="1" algn="just"/>
            <a:r>
              <a:rPr lang="en-US" dirty="0" smtClean="0">
                <a:latin typeface="Garamond" panose="02020404030301010803" pitchFamily="18" charset="0"/>
              </a:rPr>
              <a:t>theft</a:t>
            </a:r>
            <a:endParaRPr lang="en-US" dirty="0">
              <a:latin typeface="Garamond" panose="02020404030301010803" pitchFamily="18" charset="0"/>
            </a:endParaRPr>
          </a:p>
          <a:p>
            <a:pPr lvl="1" algn="just"/>
            <a:r>
              <a:rPr lang="en-US" dirty="0" smtClean="0">
                <a:latin typeface="Garamond" panose="02020404030301010803" pitchFamily="18" charset="0"/>
              </a:rPr>
              <a:t>fraud</a:t>
            </a:r>
            <a:r>
              <a:rPr lang="en-US" dirty="0">
                <a:latin typeface="Garamond" panose="02020404030301010803" pitchFamily="18" charset="0"/>
              </a:rPr>
              <a:t>/ forgery</a:t>
            </a:r>
          </a:p>
          <a:p>
            <a:pPr lvl="1" algn="just"/>
            <a:r>
              <a:rPr lang="en-US" dirty="0" smtClean="0">
                <a:latin typeface="Garamond" panose="02020404030301010803" pitchFamily="18" charset="0"/>
              </a:rPr>
              <a:t>unauthorized </a:t>
            </a:r>
            <a:r>
              <a:rPr lang="en-US" dirty="0">
                <a:latin typeface="Garamond" panose="02020404030301010803" pitchFamily="18" charset="0"/>
              </a:rPr>
              <a:t>information access</a:t>
            </a:r>
          </a:p>
          <a:p>
            <a:pPr lvl="1" algn="just"/>
            <a:r>
              <a:rPr lang="en-US" dirty="0" smtClean="0">
                <a:latin typeface="Garamond" panose="02020404030301010803" pitchFamily="18" charset="0"/>
              </a:rPr>
              <a:t>interception </a:t>
            </a:r>
            <a:r>
              <a:rPr lang="en-US" dirty="0">
                <a:latin typeface="Garamond" panose="02020404030301010803" pitchFamily="18" charset="0"/>
              </a:rPr>
              <a:t>or modification of data </a:t>
            </a:r>
            <a:r>
              <a:rPr lang="en-US" dirty="0" smtClean="0">
                <a:latin typeface="Garamond" panose="02020404030301010803" pitchFamily="18" charset="0"/>
              </a:rPr>
              <a:t>and data </a:t>
            </a:r>
            <a:r>
              <a:rPr lang="en-US" dirty="0">
                <a:latin typeface="Garamond" panose="02020404030301010803" pitchFamily="18" charset="0"/>
              </a:rPr>
              <a:t>management systems</a:t>
            </a: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Threats to Information Assets</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39255830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4400" dirty="0" smtClean="0">
                <a:latin typeface="Garamond" panose="02020404030301010803" pitchFamily="18" charset="0"/>
              </a:rPr>
              <a:t>Threat</a:t>
            </a:r>
          </a:p>
          <a:p>
            <a:r>
              <a:rPr lang="en-US" sz="4400" dirty="0" smtClean="0">
                <a:latin typeface="Garamond" panose="02020404030301010803" pitchFamily="18" charset="0"/>
              </a:rPr>
              <a:t>Vulnerability</a:t>
            </a:r>
          </a:p>
          <a:p>
            <a:r>
              <a:rPr lang="en-US" sz="4400" dirty="0" smtClean="0">
                <a:latin typeface="Garamond" panose="02020404030301010803" pitchFamily="18" charset="0"/>
              </a:rPr>
              <a:t>Threat Agent or Actor</a:t>
            </a:r>
          </a:p>
          <a:p>
            <a:r>
              <a:rPr lang="en-US" sz="4400" dirty="0" smtClean="0">
                <a:latin typeface="Garamond" panose="02020404030301010803" pitchFamily="18" charset="0"/>
              </a:rPr>
              <a:t>Threat Vector</a:t>
            </a:r>
          </a:p>
          <a:p>
            <a:r>
              <a:rPr lang="en-US" sz="4400" dirty="0" smtClean="0">
                <a:latin typeface="Garamond" panose="02020404030301010803" pitchFamily="18" charset="0"/>
              </a:rPr>
              <a:t>Threat Targets</a:t>
            </a:r>
            <a:endParaRPr lang="en-US" sz="4400" dirty="0">
              <a:latin typeface="Garamond" panose="02020404030301010803" pitchFamily="18" charset="0"/>
            </a:endParaRP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Key Vocabularies</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32758799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4525963"/>
          </a:xfrm>
        </p:spPr>
        <p:txBody>
          <a:bodyPr>
            <a:noAutofit/>
          </a:bodyPr>
          <a:lstStyle/>
          <a:p>
            <a:pPr algn="just"/>
            <a:r>
              <a:rPr lang="en-US" sz="2400" dirty="0">
                <a:latin typeface="Garamond" panose="02020404030301010803" pitchFamily="18" charset="0"/>
              </a:rPr>
              <a:t>Any circumstance or event with the potential to </a:t>
            </a:r>
            <a:r>
              <a:rPr lang="en-US" sz="2400" b="1" dirty="0" smtClean="0">
                <a:latin typeface="Garamond" panose="02020404030301010803" pitchFamily="18" charset="0"/>
              </a:rPr>
              <a:t>adversely impact </a:t>
            </a:r>
            <a:r>
              <a:rPr lang="en-US" sz="2400" dirty="0" smtClean="0">
                <a:latin typeface="Garamond" panose="02020404030301010803" pitchFamily="18" charset="0"/>
              </a:rPr>
              <a:t>organizational operations (including mission, functions, image or reputation), </a:t>
            </a:r>
            <a:r>
              <a:rPr lang="en-US" sz="2400" b="1" dirty="0" smtClean="0">
                <a:latin typeface="Garamond" panose="02020404030301010803" pitchFamily="18" charset="0"/>
              </a:rPr>
              <a:t>organizational assets </a:t>
            </a:r>
            <a:r>
              <a:rPr lang="en-US" sz="2400" dirty="0" smtClean="0">
                <a:latin typeface="Garamond" panose="02020404030301010803" pitchFamily="18" charset="0"/>
              </a:rPr>
              <a:t>or individuals through an information system via unauthorized access, destruction, disclosure, modification of information and / or denial of service. Also potential for a threat source to successfully </a:t>
            </a:r>
            <a:r>
              <a:rPr lang="en-US" sz="2400" b="1" dirty="0" smtClean="0">
                <a:latin typeface="Garamond" panose="02020404030301010803" pitchFamily="18" charset="0"/>
              </a:rPr>
              <a:t>exploit a particular information system vulnerability </a:t>
            </a:r>
            <a:r>
              <a:rPr lang="en-US" sz="2400" dirty="0" smtClean="0">
                <a:latin typeface="Garamond" panose="02020404030301010803" pitchFamily="18" charset="0"/>
              </a:rPr>
              <a:t>- NIST.</a:t>
            </a:r>
          </a:p>
          <a:p>
            <a:pPr algn="just"/>
            <a:r>
              <a:rPr lang="en-US" sz="2400" dirty="0" smtClean="0">
                <a:latin typeface="Garamond" panose="02020404030301010803" pitchFamily="18" charset="0"/>
              </a:rPr>
              <a:t>Examples</a:t>
            </a:r>
          </a:p>
          <a:p>
            <a:pPr lvl="1"/>
            <a:r>
              <a:rPr lang="en-US" sz="2400" dirty="0">
                <a:latin typeface="Garamond" panose="02020404030301010803" pitchFamily="18" charset="0"/>
              </a:rPr>
              <a:t>Malware</a:t>
            </a:r>
          </a:p>
          <a:p>
            <a:pPr lvl="1"/>
            <a:r>
              <a:rPr lang="en-US" sz="2400" dirty="0">
                <a:latin typeface="Garamond" panose="02020404030301010803" pitchFamily="18" charset="0"/>
              </a:rPr>
              <a:t>Power outage</a:t>
            </a:r>
          </a:p>
          <a:p>
            <a:pPr lvl="1"/>
            <a:r>
              <a:rPr lang="en-US" sz="2400" dirty="0">
                <a:latin typeface="Garamond" panose="02020404030301010803" pitchFamily="18" charset="0"/>
              </a:rPr>
              <a:t>Social Engineering</a:t>
            </a:r>
          </a:p>
          <a:p>
            <a:pPr lvl="1"/>
            <a:r>
              <a:rPr lang="en-US" sz="2400" dirty="0">
                <a:latin typeface="Garamond" panose="02020404030301010803" pitchFamily="18" charset="0"/>
              </a:rPr>
              <a:t>Intruder</a:t>
            </a:r>
          </a:p>
          <a:p>
            <a:pPr lvl="1"/>
            <a:r>
              <a:rPr lang="en-US" sz="2400" dirty="0">
                <a:latin typeface="Garamond" panose="02020404030301010803" pitchFamily="18" charset="0"/>
              </a:rPr>
              <a:t>Tsunami</a:t>
            </a:r>
          </a:p>
          <a:p>
            <a:pPr algn="just"/>
            <a:endParaRPr lang="en-US" sz="2400" dirty="0">
              <a:latin typeface="Garamond" panose="02020404030301010803" pitchFamily="18" charset="0"/>
            </a:endParaRPr>
          </a:p>
        </p:txBody>
      </p:sp>
      <p:sp>
        <p:nvSpPr>
          <p:cNvPr id="5"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Threat</a:t>
            </a:r>
            <a:endParaRPr lang="en-US" altLang="en-US" sz="3000" b="1" dirty="0">
              <a:solidFill>
                <a:srgbClr val="FFFFFF"/>
              </a:solidFill>
              <a:latin typeface="Garamond" pitchFamily="18" charset="0"/>
              <a:sym typeface="Quattrocento Sans"/>
            </a:endParaRPr>
          </a:p>
        </p:txBody>
      </p:sp>
      <p:sp>
        <p:nvSpPr>
          <p:cNvPr id="6"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7304461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dirty="0" smtClean="0">
                <a:latin typeface="Garamond" panose="02020404030301010803" pitchFamily="18" charset="0"/>
              </a:rPr>
              <a:t>A weakness in design, implementation, operation or internal control – ISACA</a:t>
            </a:r>
          </a:p>
          <a:p>
            <a:pPr algn="just"/>
            <a:r>
              <a:rPr lang="en-US" dirty="0" smtClean="0">
                <a:latin typeface="Garamond" panose="02020404030301010803" pitchFamily="18" charset="0"/>
              </a:rPr>
              <a:t>Examples:</a:t>
            </a:r>
          </a:p>
          <a:p>
            <a:pPr lvl="1" algn="just"/>
            <a:r>
              <a:rPr lang="en-US" dirty="0" smtClean="0">
                <a:latin typeface="Garamond" panose="02020404030301010803" pitchFamily="18" charset="0"/>
              </a:rPr>
              <a:t>Unpatched Systems</a:t>
            </a:r>
          </a:p>
          <a:p>
            <a:pPr lvl="1" algn="just"/>
            <a:r>
              <a:rPr lang="en-US" dirty="0" smtClean="0">
                <a:latin typeface="Garamond" panose="02020404030301010803" pitchFamily="18" charset="0"/>
              </a:rPr>
              <a:t>Lack of antivirus software</a:t>
            </a:r>
          </a:p>
          <a:p>
            <a:pPr lvl="1" algn="just"/>
            <a:r>
              <a:rPr lang="en-US" dirty="0" smtClean="0">
                <a:latin typeface="Garamond" panose="02020404030301010803" pitchFamily="18" charset="0"/>
              </a:rPr>
              <a:t>Weak passwords</a:t>
            </a:r>
          </a:p>
          <a:p>
            <a:pPr lvl="1" algn="just"/>
            <a:r>
              <a:rPr lang="en-US" dirty="0" smtClean="0">
                <a:latin typeface="Garamond" panose="02020404030301010803" pitchFamily="18" charset="0"/>
              </a:rPr>
              <a:t>Unlocked doors</a:t>
            </a:r>
            <a:endParaRPr lang="en-US" dirty="0">
              <a:latin typeface="Garamond" panose="02020404030301010803" pitchFamily="18" charset="0"/>
            </a:endParaRPr>
          </a:p>
        </p:txBody>
      </p:sp>
      <p:sp>
        <p:nvSpPr>
          <p:cNvPr id="5"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Vulnerability</a:t>
            </a:r>
            <a:endParaRPr lang="en-US" altLang="en-US" sz="3000" b="1" dirty="0">
              <a:solidFill>
                <a:srgbClr val="FFFFFF"/>
              </a:solidFill>
              <a:latin typeface="Garamond" pitchFamily="18" charset="0"/>
              <a:sym typeface="Quattrocento Sans"/>
            </a:endParaRPr>
          </a:p>
        </p:txBody>
      </p:sp>
      <p:sp>
        <p:nvSpPr>
          <p:cNvPr id="6"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17049557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4525963"/>
          </a:xfrm>
        </p:spPr>
        <p:txBody>
          <a:bodyPr>
            <a:noAutofit/>
          </a:bodyPr>
          <a:lstStyle/>
          <a:p>
            <a:pPr algn="just"/>
            <a:r>
              <a:rPr lang="en-US" sz="2000" dirty="0">
                <a:latin typeface="Garamond" panose="02020404030301010803" pitchFamily="18" charset="0"/>
              </a:rPr>
              <a:t>the intent and method targeted at the intentional </a:t>
            </a:r>
            <a:r>
              <a:rPr lang="en-US" sz="2000" dirty="0" smtClean="0">
                <a:latin typeface="Garamond" panose="02020404030301010803" pitchFamily="18" charset="0"/>
              </a:rPr>
              <a:t>exploitation of </a:t>
            </a:r>
            <a:r>
              <a:rPr lang="en-US" sz="2000" dirty="0">
                <a:latin typeface="Garamond" panose="02020404030301010803" pitchFamily="18" charset="0"/>
              </a:rPr>
              <a:t>the vulnerability or a situation and method that may accidentally trigger the </a:t>
            </a:r>
            <a:r>
              <a:rPr lang="en-US" sz="2000" dirty="0" smtClean="0">
                <a:latin typeface="Garamond" panose="02020404030301010803" pitchFamily="18" charset="0"/>
              </a:rPr>
              <a:t>vulnerability</a:t>
            </a:r>
          </a:p>
          <a:p>
            <a:pPr algn="just"/>
            <a:r>
              <a:rPr lang="en-US" sz="2000" b="1" dirty="0" smtClean="0">
                <a:latin typeface="Garamond" panose="02020404030301010803" pitchFamily="18" charset="0"/>
              </a:rPr>
              <a:t>Examples: </a:t>
            </a:r>
          </a:p>
          <a:p>
            <a:pPr algn="just"/>
            <a:r>
              <a:rPr lang="en-US" sz="2000" b="1" dirty="0">
                <a:latin typeface="Garamond" panose="02020404030301010803" pitchFamily="18" charset="0"/>
              </a:rPr>
              <a:t>Non-Target specific</a:t>
            </a:r>
            <a:r>
              <a:rPr lang="en-US" sz="2000" dirty="0">
                <a:latin typeface="Garamond" panose="02020404030301010803" pitchFamily="18" charset="0"/>
              </a:rPr>
              <a:t>: Non-Target specific threat agents are computer viruses, worms, </a:t>
            </a:r>
            <a:r>
              <a:rPr lang="en-US" sz="2000" dirty="0" smtClean="0">
                <a:latin typeface="Garamond" panose="02020404030301010803" pitchFamily="18" charset="0"/>
              </a:rPr>
              <a:t>Trojans and </a:t>
            </a:r>
            <a:r>
              <a:rPr lang="en-US" sz="2000" dirty="0">
                <a:latin typeface="Garamond" panose="02020404030301010803" pitchFamily="18" charset="0"/>
              </a:rPr>
              <a:t>logic bombs.</a:t>
            </a:r>
          </a:p>
          <a:p>
            <a:pPr algn="just"/>
            <a:r>
              <a:rPr lang="en-US" sz="2000" b="1" dirty="0" smtClean="0">
                <a:latin typeface="Garamond" panose="02020404030301010803" pitchFamily="18" charset="0"/>
              </a:rPr>
              <a:t>Employees</a:t>
            </a:r>
            <a:r>
              <a:rPr lang="en-US" sz="2000" dirty="0">
                <a:latin typeface="Garamond" panose="02020404030301010803" pitchFamily="18" charset="0"/>
              </a:rPr>
              <a:t>: staff, contractors, operational/ maintenance personnel or security guards who </a:t>
            </a:r>
            <a:r>
              <a:rPr lang="en-US" sz="2000" dirty="0" smtClean="0">
                <a:latin typeface="Garamond" panose="02020404030301010803" pitchFamily="18" charset="0"/>
              </a:rPr>
              <a:t>are annoyed </a:t>
            </a:r>
            <a:r>
              <a:rPr lang="en-US" sz="2000" dirty="0">
                <a:latin typeface="Garamond" panose="02020404030301010803" pitchFamily="18" charset="0"/>
              </a:rPr>
              <a:t>with the company.</a:t>
            </a:r>
          </a:p>
          <a:p>
            <a:pPr algn="just"/>
            <a:r>
              <a:rPr lang="en-US" sz="2000" b="1" dirty="0" smtClean="0">
                <a:latin typeface="Garamond" panose="02020404030301010803" pitchFamily="18" charset="0"/>
              </a:rPr>
              <a:t>Organized </a:t>
            </a:r>
            <a:r>
              <a:rPr lang="en-US" sz="2000" b="1" dirty="0">
                <a:latin typeface="Garamond" panose="02020404030301010803" pitchFamily="18" charset="0"/>
              </a:rPr>
              <a:t>crime and criminals</a:t>
            </a:r>
            <a:r>
              <a:rPr lang="en-US" sz="2000" dirty="0">
                <a:latin typeface="Garamond" panose="02020404030301010803" pitchFamily="18" charset="0"/>
              </a:rPr>
              <a:t>: criminals target information that is of value to them, such </a:t>
            </a:r>
            <a:r>
              <a:rPr lang="en-US" sz="2000" dirty="0" smtClean="0">
                <a:latin typeface="Garamond" panose="02020404030301010803" pitchFamily="18" charset="0"/>
              </a:rPr>
              <a:t>as bank </a:t>
            </a:r>
            <a:r>
              <a:rPr lang="en-US" sz="2000" dirty="0">
                <a:latin typeface="Garamond" panose="02020404030301010803" pitchFamily="18" charset="0"/>
              </a:rPr>
              <a:t>accounts, credit cards or intellectual property that can be converted into </a:t>
            </a:r>
            <a:r>
              <a:rPr lang="en-US" sz="2000" dirty="0" smtClean="0">
                <a:latin typeface="Garamond" panose="02020404030301010803" pitchFamily="18" charset="0"/>
              </a:rPr>
              <a:t>money. Criminals </a:t>
            </a:r>
            <a:r>
              <a:rPr lang="en-US" sz="2000" dirty="0">
                <a:latin typeface="Garamond" panose="02020404030301010803" pitchFamily="18" charset="0"/>
              </a:rPr>
              <a:t>will often make use of insiders to help them.</a:t>
            </a:r>
          </a:p>
          <a:p>
            <a:pPr algn="just"/>
            <a:r>
              <a:rPr lang="en-US" sz="2000" b="1" dirty="0" smtClean="0">
                <a:latin typeface="Garamond" panose="02020404030301010803" pitchFamily="18" charset="0"/>
              </a:rPr>
              <a:t>Corporations</a:t>
            </a:r>
            <a:r>
              <a:rPr lang="en-US" sz="2000" dirty="0">
                <a:latin typeface="Garamond" panose="02020404030301010803" pitchFamily="18" charset="0"/>
              </a:rPr>
              <a:t>: corporations are engaged in offensive information warfare or </a:t>
            </a:r>
            <a:r>
              <a:rPr lang="en-US" sz="2000" dirty="0" smtClean="0">
                <a:latin typeface="Garamond" panose="02020404030301010803" pitchFamily="18" charset="0"/>
              </a:rPr>
              <a:t>competitive intelligence</a:t>
            </a:r>
            <a:r>
              <a:rPr lang="en-US" sz="2000" dirty="0">
                <a:latin typeface="Garamond" panose="02020404030301010803" pitchFamily="18" charset="0"/>
              </a:rPr>
              <a:t>. Partners and competitors come under this category.</a:t>
            </a:r>
          </a:p>
          <a:p>
            <a:pPr algn="just"/>
            <a:r>
              <a:rPr lang="en-US" sz="2000" b="1" dirty="0" smtClean="0">
                <a:latin typeface="Garamond" panose="02020404030301010803" pitchFamily="18" charset="0"/>
              </a:rPr>
              <a:t>Unintentional </a:t>
            </a:r>
            <a:r>
              <a:rPr lang="en-US" sz="2000" b="1" dirty="0">
                <a:latin typeface="Garamond" panose="02020404030301010803" pitchFamily="18" charset="0"/>
              </a:rPr>
              <a:t>human error</a:t>
            </a:r>
            <a:r>
              <a:rPr lang="en-US" sz="2000" dirty="0">
                <a:latin typeface="Garamond" panose="02020404030301010803" pitchFamily="18" charset="0"/>
              </a:rPr>
              <a:t>: accidents, carelessness etc.</a:t>
            </a:r>
          </a:p>
          <a:p>
            <a:pPr algn="just"/>
            <a:r>
              <a:rPr lang="en-US" sz="2000" b="1" dirty="0" smtClean="0">
                <a:latin typeface="Garamond" panose="02020404030301010803" pitchFamily="18" charset="0"/>
              </a:rPr>
              <a:t>Intentional </a:t>
            </a:r>
            <a:r>
              <a:rPr lang="en-US" sz="2000" b="1" dirty="0">
                <a:latin typeface="Garamond" panose="02020404030301010803" pitchFamily="18" charset="0"/>
              </a:rPr>
              <a:t>human error</a:t>
            </a:r>
            <a:r>
              <a:rPr lang="en-US" sz="2000" dirty="0">
                <a:latin typeface="Garamond" panose="02020404030301010803" pitchFamily="18" charset="0"/>
              </a:rPr>
              <a:t>: insider, outsider etc.</a:t>
            </a:r>
          </a:p>
          <a:p>
            <a:pPr algn="just"/>
            <a:r>
              <a:rPr lang="en-US" sz="2000" b="1" dirty="0" smtClean="0">
                <a:latin typeface="Garamond" panose="02020404030301010803" pitchFamily="18" charset="0"/>
              </a:rPr>
              <a:t>Natural</a:t>
            </a:r>
            <a:r>
              <a:rPr lang="en-US" sz="2000" dirty="0">
                <a:latin typeface="Garamond" panose="02020404030301010803" pitchFamily="18" charset="0"/>
              </a:rPr>
              <a:t>: Flood, fire, lightning, meteor, earthquakes etc.</a:t>
            </a: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Threat Agent</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41661906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latin typeface="Garamond" panose="02020404030301010803" pitchFamily="18" charset="0"/>
              </a:rPr>
              <a:t>Threat Vector </a:t>
            </a:r>
            <a:r>
              <a:rPr lang="en-US" dirty="0" smtClean="0">
                <a:latin typeface="Garamond" panose="02020404030301010803" pitchFamily="18" charset="0"/>
              </a:rPr>
              <a:t>- is </a:t>
            </a:r>
            <a:r>
              <a:rPr lang="en-US" dirty="0">
                <a:latin typeface="Garamond" panose="02020404030301010803" pitchFamily="18" charset="0"/>
              </a:rPr>
              <a:t>a path or a tool that a threat actor uses to attack the target</a:t>
            </a:r>
            <a:r>
              <a:rPr lang="en-US" dirty="0" smtClean="0">
                <a:latin typeface="Garamond" panose="02020404030301010803" pitchFamily="18" charset="0"/>
              </a:rPr>
              <a:t>.</a:t>
            </a:r>
          </a:p>
          <a:p>
            <a:pPr algn="just"/>
            <a:r>
              <a:rPr lang="en-US" dirty="0">
                <a:latin typeface="Garamond" panose="02020404030301010803" pitchFamily="18" charset="0"/>
              </a:rPr>
              <a:t>‘</a:t>
            </a:r>
            <a:r>
              <a:rPr lang="en-US" b="1" dirty="0">
                <a:latin typeface="Garamond" panose="02020404030301010803" pitchFamily="18" charset="0"/>
              </a:rPr>
              <a:t>Threat targets</a:t>
            </a:r>
            <a:r>
              <a:rPr lang="en-US" dirty="0">
                <a:latin typeface="Garamond" panose="02020404030301010803" pitchFamily="18" charset="0"/>
              </a:rPr>
              <a:t>’ are anything of value to the threat actor such as PC, laptop, PDA, tablet, </a:t>
            </a:r>
            <a:r>
              <a:rPr lang="en-US" dirty="0" smtClean="0">
                <a:latin typeface="Garamond" panose="02020404030301010803" pitchFamily="18" charset="0"/>
              </a:rPr>
              <a:t>mobile phone</a:t>
            </a:r>
            <a:r>
              <a:rPr lang="en-US" dirty="0">
                <a:latin typeface="Garamond" panose="02020404030301010803" pitchFamily="18" charset="0"/>
              </a:rPr>
              <a:t>, online bank account or identity.</a:t>
            </a: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Threat Vector &amp; Target</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21964427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066800"/>
            <a:ext cx="8229600" cy="4525963"/>
          </a:xfrm>
        </p:spPr>
        <p:txBody>
          <a:bodyPr>
            <a:normAutofit fontScale="92500" lnSpcReduction="20000"/>
          </a:bodyPr>
          <a:lstStyle/>
          <a:p>
            <a:pPr algn="just"/>
            <a:r>
              <a:rPr lang="en-US" dirty="0">
                <a:latin typeface="Garamond" panose="02020404030301010803" pitchFamily="18" charset="0"/>
              </a:rPr>
              <a:t>Virus is a malicious program able to inject its code into other programs/ applications or data </a:t>
            </a:r>
            <a:r>
              <a:rPr lang="en-US" dirty="0" smtClean="0">
                <a:latin typeface="Garamond" panose="02020404030301010803" pitchFamily="18" charset="0"/>
              </a:rPr>
              <a:t>files and </a:t>
            </a:r>
            <a:r>
              <a:rPr lang="en-US" dirty="0">
                <a:latin typeface="Garamond" panose="02020404030301010803" pitchFamily="18" charset="0"/>
              </a:rPr>
              <a:t>the targeted areas become "infected". </a:t>
            </a:r>
            <a:endParaRPr lang="en-US" dirty="0" smtClean="0">
              <a:latin typeface="Garamond" panose="02020404030301010803" pitchFamily="18" charset="0"/>
            </a:endParaRPr>
          </a:p>
          <a:p>
            <a:pPr algn="just"/>
            <a:r>
              <a:rPr lang="en-US" dirty="0" smtClean="0">
                <a:latin typeface="Garamond" panose="02020404030301010803" pitchFamily="18" charset="0"/>
              </a:rPr>
              <a:t>Installation </a:t>
            </a:r>
            <a:r>
              <a:rPr lang="en-US" dirty="0">
                <a:latin typeface="Garamond" panose="02020404030301010803" pitchFamily="18" charset="0"/>
              </a:rPr>
              <a:t>of a virus is done without user's consent</a:t>
            </a:r>
            <a:r>
              <a:rPr lang="en-US" dirty="0" smtClean="0">
                <a:latin typeface="Garamond" panose="02020404030301010803" pitchFamily="18" charset="0"/>
              </a:rPr>
              <a:t>, and </a:t>
            </a:r>
            <a:r>
              <a:rPr lang="en-US" dirty="0">
                <a:latin typeface="Garamond" panose="02020404030301010803" pitchFamily="18" charset="0"/>
              </a:rPr>
              <a:t>spreads in form of executable code transferred from one host to another</a:t>
            </a:r>
            <a:r>
              <a:rPr lang="en-US" dirty="0" smtClean="0">
                <a:latin typeface="Garamond" panose="02020404030301010803" pitchFamily="18" charset="0"/>
              </a:rPr>
              <a:t>.</a:t>
            </a:r>
          </a:p>
          <a:p>
            <a:pPr algn="just"/>
            <a:r>
              <a:rPr lang="en-US" dirty="0" smtClean="0">
                <a:latin typeface="Garamond" panose="02020404030301010803" pitchFamily="18" charset="0"/>
              </a:rPr>
              <a:t> </a:t>
            </a:r>
            <a:r>
              <a:rPr lang="en-US" dirty="0">
                <a:latin typeface="Garamond" panose="02020404030301010803" pitchFamily="18" charset="0"/>
              </a:rPr>
              <a:t>Types of </a:t>
            </a:r>
            <a:r>
              <a:rPr lang="en-US" dirty="0" smtClean="0">
                <a:latin typeface="Garamond" panose="02020404030301010803" pitchFamily="18" charset="0"/>
              </a:rPr>
              <a:t>viruses include </a:t>
            </a:r>
            <a:r>
              <a:rPr lang="en-US" dirty="0">
                <a:latin typeface="Garamond" panose="02020404030301010803" pitchFamily="18" charset="0"/>
              </a:rPr>
              <a:t>Resident virus , non-resident virus; boot sector virus; macro virus; file-infecting virus (</a:t>
            </a:r>
            <a:r>
              <a:rPr lang="en-US" dirty="0" err="1">
                <a:latin typeface="Garamond" panose="02020404030301010803" pitchFamily="18" charset="0"/>
              </a:rPr>
              <a:t>fileinfector</a:t>
            </a:r>
            <a:r>
              <a:rPr lang="en-US" dirty="0" smtClean="0">
                <a:latin typeface="Garamond" panose="02020404030301010803" pitchFamily="18" charset="0"/>
              </a:rPr>
              <a:t>); Polymorphic </a:t>
            </a:r>
            <a:r>
              <a:rPr lang="en-US" dirty="0">
                <a:latin typeface="Garamond" panose="02020404030301010803" pitchFamily="18" charset="0"/>
              </a:rPr>
              <a:t>virus; Metamorphic virus; Stealth virus; Companion virus and Cavity virus.</a:t>
            </a: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Virus</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2102783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838200"/>
            <a:ext cx="4881464" cy="4525963"/>
          </a:xfrm>
        </p:spPr>
        <p:txBody>
          <a:bodyPr>
            <a:normAutofit fontScale="85000" lnSpcReduction="10000"/>
          </a:bodyPr>
          <a:lstStyle/>
          <a:p>
            <a:pPr>
              <a:defRPr/>
            </a:pPr>
            <a:r>
              <a:rPr lang="en-US" dirty="0">
                <a:latin typeface="Garamond" panose="02020404030301010803" pitchFamily="18" charset="0"/>
              </a:rPr>
              <a:t>Functions slower than normal</a:t>
            </a:r>
          </a:p>
          <a:p>
            <a:pPr>
              <a:defRPr/>
            </a:pPr>
            <a:r>
              <a:rPr lang="en-US" dirty="0">
                <a:latin typeface="Garamond" panose="02020404030301010803" pitchFamily="18" charset="0"/>
              </a:rPr>
              <a:t>Responds slowly and freezes often</a:t>
            </a:r>
          </a:p>
          <a:p>
            <a:pPr>
              <a:defRPr/>
            </a:pPr>
            <a:r>
              <a:rPr lang="en-US" dirty="0">
                <a:latin typeface="Garamond" panose="02020404030301010803" pitchFamily="18" charset="0"/>
              </a:rPr>
              <a:t>Restarts itself often</a:t>
            </a:r>
          </a:p>
          <a:p>
            <a:pPr>
              <a:defRPr/>
            </a:pPr>
            <a:r>
              <a:rPr lang="en-US" dirty="0">
                <a:latin typeface="Garamond" panose="02020404030301010803" pitchFamily="18" charset="0"/>
              </a:rPr>
              <a:t>See uncommon error messages, distorted menus, and dialog boxes</a:t>
            </a:r>
          </a:p>
          <a:p>
            <a:pPr>
              <a:defRPr/>
            </a:pPr>
            <a:r>
              <a:rPr lang="en-US" dirty="0">
                <a:latin typeface="Garamond" panose="02020404030301010803" pitchFamily="18" charset="0"/>
              </a:rPr>
              <a:t>Notice applications fail to work correctly</a:t>
            </a:r>
          </a:p>
          <a:p>
            <a:pPr>
              <a:defRPr/>
            </a:pPr>
            <a:r>
              <a:rPr lang="en-US" dirty="0">
                <a:latin typeface="Garamond" panose="02020404030301010803" pitchFamily="18" charset="0"/>
              </a:rPr>
              <a:t>Fail to print correctly</a:t>
            </a:r>
          </a:p>
          <a:p>
            <a:endParaRPr lang="en-US" dirty="0">
              <a:latin typeface="Garamond" panose="02020404030301010803" pitchFamily="18" charset="0"/>
            </a:endParaRPr>
          </a:p>
        </p:txBody>
      </p:sp>
      <p:pic>
        <p:nvPicPr>
          <p:cNvPr id="4" name="Picture 3" descr="http://www.miriadz.com/blog/wp-images/computer-viru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8664" y="1828800"/>
            <a:ext cx="3652935"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Signs Your Computer is Infected</a:t>
            </a:r>
            <a:endParaRPr lang="en-US" altLang="en-US" sz="3000" b="1" dirty="0">
              <a:solidFill>
                <a:srgbClr val="FFFFFF"/>
              </a:solidFill>
              <a:latin typeface="Garamond" pitchFamily="18" charset="0"/>
              <a:sym typeface="Quattrocento Sans"/>
            </a:endParaRPr>
          </a:p>
        </p:txBody>
      </p:sp>
      <p:sp>
        <p:nvSpPr>
          <p:cNvPr id="6"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26637972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6858000"/>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Introduction</a:t>
            </a:r>
            <a:endParaRPr lang="en-US" altLang="en-US" sz="3000" b="1" dirty="0">
              <a:solidFill>
                <a:srgbClr val="FFFFFF"/>
              </a:solidFill>
              <a:latin typeface="Garamond" pitchFamily="18" charset="0"/>
              <a:sym typeface="Quattrocento Sans"/>
            </a:endParaRP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42134217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6457950"/>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VIRUS Definition and Naming</a:t>
            </a:r>
            <a:endParaRPr lang="en-US" altLang="en-US" sz="3000" b="1" dirty="0">
              <a:solidFill>
                <a:srgbClr val="FFFFFF"/>
              </a:solidFill>
              <a:latin typeface="Garamond" pitchFamily="18" charset="0"/>
              <a:sym typeface="Quattrocento Sans"/>
            </a:endParaRP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1396828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762000"/>
            <a:ext cx="8229600" cy="4525963"/>
          </a:xfrm>
        </p:spPr>
        <p:txBody>
          <a:bodyPr>
            <a:noAutofit/>
          </a:bodyPr>
          <a:lstStyle/>
          <a:p>
            <a:r>
              <a:rPr lang="en-US" sz="2400" b="1" dirty="0" smtClean="0">
                <a:latin typeface="Garamond" panose="02020404030301010803" pitchFamily="18" charset="0"/>
              </a:rPr>
              <a:t>CIA Triad</a:t>
            </a:r>
          </a:p>
          <a:p>
            <a:r>
              <a:rPr lang="en-US" sz="2400" b="1" dirty="0" smtClean="0">
                <a:latin typeface="Garamond" panose="02020404030301010803" pitchFamily="18" charset="0"/>
              </a:rPr>
              <a:t>Threats to Information Assets</a:t>
            </a:r>
          </a:p>
          <a:p>
            <a:r>
              <a:rPr lang="en-US" sz="2400" b="1" dirty="0" smtClean="0">
                <a:latin typeface="Garamond" panose="02020404030301010803" pitchFamily="18" charset="0"/>
              </a:rPr>
              <a:t>Threat Classification</a:t>
            </a:r>
          </a:p>
          <a:p>
            <a:r>
              <a:rPr lang="en-US" sz="2400" b="1" dirty="0" smtClean="0">
                <a:latin typeface="Garamond" panose="02020404030301010803" pitchFamily="18" charset="0"/>
              </a:rPr>
              <a:t>Types of Attacks</a:t>
            </a:r>
          </a:p>
          <a:p>
            <a:r>
              <a:rPr lang="en-US" sz="2400" b="1" dirty="0" smtClean="0">
                <a:latin typeface="Garamond" panose="02020404030301010803" pitchFamily="18" charset="0"/>
              </a:rPr>
              <a:t>Types of Virus</a:t>
            </a:r>
          </a:p>
          <a:p>
            <a:r>
              <a:rPr lang="en-US" sz="2400" b="1" dirty="0" smtClean="0">
                <a:latin typeface="Garamond" panose="02020404030301010803" pitchFamily="18" charset="0"/>
              </a:rPr>
              <a:t>Types of Worms</a:t>
            </a:r>
          </a:p>
          <a:p>
            <a:r>
              <a:rPr lang="en-US" sz="2400" b="1" dirty="0" smtClean="0">
                <a:latin typeface="Garamond" panose="02020404030301010803" pitchFamily="18" charset="0"/>
              </a:rPr>
              <a:t>Types of Trojans</a:t>
            </a:r>
          </a:p>
          <a:p>
            <a:r>
              <a:rPr lang="en-US" sz="2400" b="1" dirty="0" smtClean="0">
                <a:latin typeface="Garamond" panose="02020404030301010803" pitchFamily="18" charset="0"/>
              </a:rPr>
              <a:t>Other Security Threats</a:t>
            </a:r>
          </a:p>
          <a:p>
            <a:r>
              <a:rPr lang="en-US" sz="2400" b="1" dirty="0" smtClean="0">
                <a:latin typeface="Garamond" panose="02020404030301010803" pitchFamily="18" charset="0"/>
              </a:rPr>
              <a:t>Network Attacks</a:t>
            </a:r>
          </a:p>
          <a:p>
            <a:r>
              <a:rPr lang="en-US" sz="2400" b="1" dirty="0" smtClean="0">
                <a:latin typeface="Garamond" panose="02020404030301010803" pitchFamily="18" charset="0"/>
              </a:rPr>
              <a:t>Types of Network Attacks</a:t>
            </a:r>
          </a:p>
          <a:p>
            <a:pPr lvl="1"/>
            <a:r>
              <a:rPr lang="en-US" sz="2400" b="1" dirty="0" smtClean="0">
                <a:latin typeface="Garamond" panose="02020404030301010803" pitchFamily="18" charset="0"/>
              </a:rPr>
              <a:t>Spoofing</a:t>
            </a:r>
          </a:p>
          <a:p>
            <a:pPr lvl="1"/>
            <a:r>
              <a:rPr lang="en-US" sz="2400" b="1" dirty="0" err="1" smtClean="0">
                <a:latin typeface="Garamond" panose="02020404030301010803" pitchFamily="18" charset="0"/>
              </a:rPr>
              <a:t>DoS</a:t>
            </a:r>
            <a:r>
              <a:rPr lang="en-US" sz="2400" b="1" dirty="0" smtClean="0">
                <a:latin typeface="Garamond" panose="02020404030301010803" pitchFamily="18" charset="0"/>
              </a:rPr>
              <a:t> Attacks</a:t>
            </a:r>
          </a:p>
          <a:p>
            <a:pPr lvl="1"/>
            <a:r>
              <a:rPr lang="en-US" sz="2400" b="1" dirty="0" smtClean="0">
                <a:latin typeface="Garamond" panose="02020404030301010803" pitchFamily="18" charset="0"/>
              </a:rPr>
              <a:t>Bluetooth Related Attacks</a:t>
            </a:r>
          </a:p>
          <a:p>
            <a:r>
              <a:rPr lang="en-US" sz="2400" b="1" dirty="0" smtClean="0">
                <a:latin typeface="Garamond" panose="02020404030301010803" pitchFamily="18" charset="0"/>
              </a:rPr>
              <a:t>Common Vulnerability and Exposures</a:t>
            </a:r>
          </a:p>
          <a:p>
            <a:pPr lvl="1"/>
            <a:endParaRPr lang="en-US" sz="2400" b="1" dirty="0">
              <a:latin typeface="Garamond" panose="02020404030301010803" pitchFamily="18" charset="0"/>
            </a:endParaRP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Outline</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35369934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6657975"/>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err="1" smtClean="0">
                <a:solidFill>
                  <a:srgbClr val="FFFFFF"/>
                </a:solidFill>
                <a:latin typeface="Garamond" pitchFamily="18" charset="0"/>
                <a:sym typeface="Quattrocento Sans"/>
              </a:rPr>
              <a:t>Fren</a:t>
            </a:r>
            <a:r>
              <a:rPr lang="en-US" altLang="en-US" sz="3000" b="1" dirty="0" smtClean="0">
                <a:solidFill>
                  <a:srgbClr val="FFFFFF"/>
                </a:solidFill>
                <a:latin typeface="Garamond" pitchFamily="18" charset="0"/>
                <a:sym typeface="Quattrocento Sans"/>
              </a:rPr>
              <a:t> Cohen</a:t>
            </a:r>
            <a:endParaRPr lang="en-US" altLang="en-US" sz="3000" b="1" dirty="0">
              <a:solidFill>
                <a:srgbClr val="FFFFFF"/>
              </a:solidFill>
              <a:latin typeface="Garamond" pitchFamily="18" charset="0"/>
              <a:sym typeface="Quattrocento Sans"/>
            </a:endParaRP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689699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457950"/>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err="1" smtClean="0">
                <a:solidFill>
                  <a:srgbClr val="FFFFFF"/>
                </a:solidFill>
                <a:latin typeface="Garamond" pitchFamily="18" charset="0"/>
                <a:sym typeface="Quattrocento Sans"/>
              </a:rPr>
              <a:t>Frem</a:t>
            </a:r>
            <a:r>
              <a:rPr lang="en-US" altLang="en-US" sz="3000" b="1" dirty="0" smtClean="0">
                <a:solidFill>
                  <a:srgbClr val="FFFFFF"/>
                </a:solidFill>
                <a:latin typeface="Garamond" pitchFamily="18" charset="0"/>
                <a:sym typeface="Quattrocento Sans"/>
              </a:rPr>
              <a:t> Cohen</a:t>
            </a:r>
            <a:endParaRPr lang="en-US" altLang="en-US" sz="3000" b="1" dirty="0">
              <a:solidFill>
                <a:srgbClr val="FFFFFF"/>
              </a:solidFill>
              <a:latin typeface="Garamond" pitchFamily="18" charset="0"/>
              <a:sym typeface="Quattrocento Sans"/>
            </a:endParaRP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1472259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372600" cy="6457950"/>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Types of VIRUS : How they infect</a:t>
            </a:r>
            <a:endParaRPr lang="en-US" altLang="en-US" sz="3000" b="1" dirty="0">
              <a:solidFill>
                <a:srgbClr val="FFFFFF"/>
              </a:solidFill>
              <a:latin typeface="Garamond" pitchFamily="18" charset="0"/>
              <a:sym typeface="Quattrocento Sans"/>
            </a:endParaRP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2522791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657975"/>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a:solidFill>
                  <a:srgbClr val="FFFFFF"/>
                </a:solidFill>
                <a:latin typeface="Garamond" pitchFamily="18" charset="0"/>
                <a:sym typeface="Quattrocento Sans"/>
              </a:rPr>
              <a:t>Types of VIRUS : How they infect</a:t>
            </a: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3501075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657975"/>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a:solidFill>
                  <a:srgbClr val="FFFFFF"/>
                </a:solidFill>
                <a:latin typeface="Garamond" pitchFamily="18" charset="0"/>
                <a:sym typeface="Quattrocento Sans"/>
              </a:rPr>
              <a:t>Types of VIRUS : </a:t>
            </a:r>
            <a:r>
              <a:rPr lang="en-US" altLang="en-US" sz="3000" b="1" dirty="0" smtClean="0">
                <a:solidFill>
                  <a:srgbClr val="FFFFFF"/>
                </a:solidFill>
                <a:latin typeface="Garamond" pitchFamily="18" charset="0"/>
                <a:sym typeface="Quattrocento Sans"/>
              </a:rPr>
              <a:t>Where they </a:t>
            </a:r>
            <a:r>
              <a:rPr lang="en-US" altLang="en-US" sz="3000" b="1" dirty="0">
                <a:solidFill>
                  <a:srgbClr val="FFFFFF"/>
                </a:solidFill>
                <a:latin typeface="Garamond" pitchFamily="18" charset="0"/>
                <a:sym typeface="Quattrocento Sans"/>
              </a:rPr>
              <a:t>infect</a:t>
            </a: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2924315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448800" cy="6657975"/>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a:solidFill>
                  <a:srgbClr val="FFFFFF"/>
                </a:solidFill>
                <a:latin typeface="Garamond" pitchFamily="18" charset="0"/>
                <a:sym typeface="Quattrocento Sans"/>
              </a:rPr>
              <a:t>Types of VIRUS : </a:t>
            </a:r>
            <a:r>
              <a:rPr lang="en-US" altLang="en-US" sz="3000" b="1" dirty="0" smtClean="0">
                <a:solidFill>
                  <a:srgbClr val="FFFFFF"/>
                </a:solidFill>
                <a:latin typeface="Garamond" pitchFamily="18" charset="0"/>
                <a:sym typeface="Quattrocento Sans"/>
              </a:rPr>
              <a:t>Where </a:t>
            </a:r>
            <a:r>
              <a:rPr lang="en-US" altLang="en-US" sz="3000" b="1" dirty="0">
                <a:solidFill>
                  <a:srgbClr val="FFFFFF"/>
                </a:solidFill>
                <a:latin typeface="Garamond" pitchFamily="18" charset="0"/>
                <a:sym typeface="Quattrocento Sans"/>
              </a:rPr>
              <a:t>they infect</a:t>
            </a: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665382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657975"/>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a:solidFill>
                  <a:srgbClr val="FFFFFF"/>
                </a:solidFill>
                <a:latin typeface="Garamond" pitchFamily="18" charset="0"/>
                <a:sym typeface="Quattrocento Sans"/>
              </a:rPr>
              <a:t>Types of VIRUS : </a:t>
            </a:r>
            <a:r>
              <a:rPr lang="en-US" altLang="en-US" sz="3000" b="1" dirty="0" smtClean="0">
                <a:solidFill>
                  <a:srgbClr val="FFFFFF"/>
                </a:solidFill>
                <a:latin typeface="Garamond" pitchFamily="18" charset="0"/>
                <a:sym typeface="Quattrocento Sans"/>
              </a:rPr>
              <a:t>Where they </a:t>
            </a:r>
            <a:r>
              <a:rPr lang="en-US" altLang="en-US" sz="3000" b="1" dirty="0">
                <a:solidFill>
                  <a:srgbClr val="FFFFFF"/>
                </a:solidFill>
                <a:latin typeface="Garamond" pitchFamily="18" charset="0"/>
                <a:sym typeface="Quattrocento Sans"/>
              </a:rPr>
              <a:t>infect</a:t>
            </a: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3351265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372600" cy="6858000"/>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Types of VIRUS</a:t>
            </a:r>
            <a:endParaRPr lang="en-US" altLang="en-US" sz="3000" b="1" dirty="0">
              <a:solidFill>
                <a:srgbClr val="FFFFFF"/>
              </a:solidFill>
              <a:latin typeface="Garamond" pitchFamily="18" charset="0"/>
              <a:sym typeface="Quattrocento Sans"/>
            </a:endParaRP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2156607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657975"/>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Examples of Computer Virus</a:t>
            </a:r>
            <a:endParaRPr lang="en-US" altLang="en-US" sz="3000" b="1" dirty="0">
              <a:solidFill>
                <a:srgbClr val="FFFFFF"/>
              </a:solidFill>
              <a:latin typeface="Garamond" pitchFamily="18" charset="0"/>
              <a:sym typeface="Quattrocento Sans"/>
            </a:endParaRP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3621318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457950"/>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Two Phases of VIRUS</a:t>
            </a:r>
            <a:endParaRPr lang="en-US" altLang="en-US" sz="3000" b="1" dirty="0">
              <a:solidFill>
                <a:srgbClr val="FFFFFF"/>
              </a:solidFill>
              <a:latin typeface="Garamond" pitchFamily="18" charset="0"/>
              <a:sym typeface="Quattrocento Sans"/>
            </a:endParaRP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328548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828800"/>
            <a:ext cx="3943350" cy="39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073274" y="5806621"/>
            <a:ext cx="5343525" cy="646331"/>
          </a:xfrm>
          <a:prstGeom prst="rect">
            <a:avLst/>
          </a:prstGeom>
        </p:spPr>
        <p:txBody>
          <a:bodyPr wrap="square">
            <a:spAutoFit/>
          </a:bodyPr>
          <a:lstStyle/>
          <a:p>
            <a:r>
              <a:rPr lang="en-US" dirty="0">
                <a:hlinkClick r:id="rId3"/>
              </a:rPr>
              <a:t>https://</a:t>
            </a:r>
            <a:r>
              <a:rPr lang="en-US" dirty="0" smtClean="0">
                <a:hlinkClick r:id="rId3"/>
              </a:rPr>
              <a:t>www.youtube.com/watch?v=rwigKjEsdTc</a:t>
            </a:r>
            <a:endParaRPr lang="en-US" dirty="0" smtClean="0"/>
          </a:p>
          <a:p>
            <a:r>
              <a:rPr lang="en-US" dirty="0"/>
              <a:t>https://www.youtube.com/watch?v=szcmb-lcYV4</a:t>
            </a:r>
          </a:p>
        </p:txBody>
      </p:sp>
      <p:sp>
        <p:nvSpPr>
          <p:cNvPr id="6"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CIA Triad</a:t>
            </a:r>
            <a:endParaRPr lang="en-US" altLang="en-US" sz="3000" b="1" dirty="0">
              <a:solidFill>
                <a:srgbClr val="FFFFFF"/>
              </a:solidFill>
              <a:latin typeface="Garamond" pitchFamily="18" charset="0"/>
              <a:sym typeface="Quattrocento Sans"/>
            </a:endParaRPr>
          </a:p>
        </p:txBody>
      </p:sp>
      <p:sp>
        <p:nvSpPr>
          <p:cNvPr id="7"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31857376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361950"/>
            <a:ext cx="9144000" cy="6096000"/>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Symptom of Computer attacked by VIRUS</a:t>
            </a:r>
            <a:endParaRPr lang="en-US" altLang="en-US" sz="3000" b="1" dirty="0">
              <a:solidFill>
                <a:srgbClr val="FFFFFF"/>
              </a:solidFill>
              <a:latin typeface="Garamond" pitchFamily="18" charset="0"/>
              <a:sym typeface="Quattrocento Sans"/>
            </a:endParaRP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1543915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457950"/>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a:solidFill>
                  <a:srgbClr val="FFFFFF"/>
                </a:solidFill>
                <a:latin typeface="Garamond" pitchFamily="18" charset="0"/>
                <a:sym typeface="Quattrocento Sans"/>
              </a:rPr>
              <a:t>Symptom of Computer attacked by VIRUS</a:t>
            </a: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1291259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448800" cy="6657975"/>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Combatting Viruses</a:t>
            </a:r>
            <a:endParaRPr lang="en-US" altLang="en-US" sz="3000" b="1" dirty="0">
              <a:solidFill>
                <a:srgbClr val="FFFFFF"/>
              </a:solidFill>
              <a:latin typeface="Garamond" pitchFamily="18" charset="0"/>
              <a:sym typeface="Quattrocento Sans"/>
            </a:endParaRP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3000753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858000"/>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Safe Computing Practices</a:t>
            </a:r>
            <a:endParaRPr lang="en-US" altLang="en-US" sz="3000" b="1" dirty="0">
              <a:solidFill>
                <a:srgbClr val="FFFFFF"/>
              </a:solidFill>
              <a:latin typeface="Garamond" pitchFamily="18" charset="0"/>
              <a:sym typeface="Quattrocento Sans"/>
            </a:endParaRP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2789526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753600" cy="6657975"/>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Back Up</a:t>
            </a:r>
            <a:endParaRPr lang="en-US" altLang="en-US" sz="3000" b="1" dirty="0">
              <a:solidFill>
                <a:srgbClr val="FFFFFF"/>
              </a:solidFill>
              <a:latin typeface="Garamond" pitchFamily="18" charset="0"/>
              <a:sym typeface="Quattrocento Sans"/>
            </a:endParaRP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19686365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657975"/>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Firewall</a:t>
            </a:r>
            <a:endParaRPr lang="en-US" altLang="en-US" sz="3000" b="1" dirty="0">
              <a:solidFill>
                <a:srgbClr val="FFFFFF"/>
              </a:solidFill>
              <a:latin typeface="Garamond" pitchFamily="18" charset="0"/>
              <a:sym typeface="Quattrocento Sans"/>
            </a:endParaRP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36274969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457950"/>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Firewall</a:t>
            </a:r>
            <a:endParaRPr lang="en-US" altLang="en-US" sz="3000" b="1" dirty="0">
              <a:solidFill>
                <a:srgbClr val="FFFFFF"/>
              </a:solidFill>
              <a:latin typeface="Garamond" pitchFamily="18" charset="0"/>
              <a:sym typeface="Quattrocento Sans"/>
            </a:endParaRP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12330533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500" y="1219200"/>
            <a:ext cx="8001000" cy="4525963"/>
          </a:xfrm>
        </p:spPr>
        <p:txBody>
          <a:bodyPr>
            <a:noAutofit/>
          </a:bodyPr>
          <a:lstStyle/>
          <a:p>
            <a:pPr algn="just">
              <a:defRPr/>
            </a:pPr>
            <a:r>
              <a:rPr lang="en-US" sz="2800" dirty="0">
                <a:latin typeface="Garamond" panose="02020404030301010803" pitchFamily="18" charset="0"/>
              </a:rPr>
              <a:t>Worm is a malicious program category, exploiting operating system vulnerabilities to spread itself.</a:t>
            </a:r>
          </a:p>
          <a:p>
            <a:pPr algn="just">
              <a:defRPr/>
            </a:pPr>
            <a:r>
              <a:rPr lang="en-US" sz="2800" dirty="0">
                <a:latin typeface="Garamond" panose="02020404030301010803" pitchFamily="18" charset="0"/>
              </a:rPr>
              <a:t>In its design, worm is quite similar to a virus - considered even its sub-class. Unlike the </a:t>
            </a:r>
            <a:r>
              <a:rPr lang="en-US" sz="2800" dirty="0" smtClean="0">
                <a:latin typeface="Garamond" panose="02020404030301010803" pitchFamily="18" charset="0"/>
              </a:rPr>
              <a:t>viruses though </a:t>
            </a:r>
            <a:r>
              <a:rPr lang="en-US" sz="2800" dirty="0">
                <a:latin typeface="Garamond" panose="02020404030301010803" pitchFamily="18" charset="0"/>
              </a:rPr>
              <a:t>worms can reproduce/ duplicate and spread by itself. During this process worm does </a:t>
            </a:r>
            <a:r>
              <a:rPr lang="en-US" sz="2800" dirty="0" smtClean="0">
                <a:latin typeface="Garamond" panose="02020404030301010803" pitchFamily="18" charset="0"/>
              </a:rPr>
              <a:t>not require </a:t>
            </a:r>
            <a:r>
              <a:rPr lang="en-US" sz="2800" dirty="0">
                <a:latin typeface="Garamond" panose="02020404030301010803" pitchFamily="18" charset="0"/>
              </a:rPr>
              <a:t>to attach itself to any existing program or executable. Different types of worms based </a:t>
            </a:r>
            <a:r>
              <a:rPr lang="en-US" sz="2800" dirty="0" smtClean="0">
                <a:latin typeface="Garamond" panose="02020404030301010803" pitchFamily="18" charset="0"/>
              </a:rPr>
              <a:t>on their </a:t>
            </a:r>
            <a:r>
              <a:rPr lang="en-US" sz="2800" dirty="0">
                <a:latin typeface="Garamond" panose="02020404030301010803" pitchFamily="18" charset="0"/>
              </a:rPr>
              <a:t>method of spread are email worms; internet worms; network worms and multi-vector worms.</a:t>
            </a:r>
          </a:p>
        </p:txBody>
      </p:sp>
      <p:sp>
        <p:nvSpPr>
          <p:cNvPr id="5"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Worms</a:t>
            </a:r>
            <a:endParaRPr lang="en-US" altLang="en-US" sz="3000" b="1" dirty="0">
              <a:solidFill>
                <a:srgbClr val="FFFFFF"/>
              </a:solidFill>
              <a:latin typeface="Garamond" pitchFamily="18" charset="0"/>
              <a:sym typeface="Quattrocento Sans"/>
            </a:endParaRPr>
          </a:p>
        </p:txBody>
      </p:sp>
      <p:sp>
        <p:nvSpPr>
          <p:cNvPr id="6"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30025810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4525963"/>
          </a:xfrm>
        </p:spPr>
        <p:txBody>
          <a:bodyPr>
            <a:noAutofit/>
          </a:bodyPr>
          <a:lstStyle/>
          <a:p>
            <a:pPr algn="just"/>
            <a:r>
              <a:rPr lang="en-US" sz="2800" dirty="0">
                <a:latin typeface="Garamond" panose="02020404030301010803" pitchFamily="18" charset="0"/>
              </a:rPr>
              <a:t>The most common categorization of worms relies on the method how they spread:</a:t>
            </a:r>
          </a:p>
          <a:p>
            <a:pPr algn="just"/>
            <a:r>
              <a:rPr lang="en-US" sz="2800" b="1" dirty="0" smtClean="0">
                <a:latin typeface="Garamond" panose="02020404030301010803" pitchFamily="18" charset="0"/>
              </a:rPr>
              <a:t>Email </a:t>
            </a:r>
            <a:r>
              <a:rPr lang="en-US" sz="2800" b="1" dirty="0">
                <a:latin typeface="Garamond" panose="02020404030301010803" pitchFamily="18" charset="0"/>
              </a:rPr>
              <a:t>worms</a:t>
            </a:r>
            <a:r>
              <a:rPr lang="en-US" sz="2800" dirty="0">
                <a:latin typeface="Garamond" panose="02020404030301010803" pitchFamily="18" charset="0"/>
              </a:rPr>
              <a:t>: spread through email messages, especially through those with attachments.</a:t>
            </a:r>
          </a:p>
          <a:p>
            <a:pPr algn="just"/>
            <a:r>
              <a:rPr lang="en-US" sz="2800" b="1" dirty="0" smtClean="0">
                <a:latin typeface="Garamond" panose="02020404030301010803" pitchFamily="18" charset="0"/>
              </a:rPr>
              <a:t>Internet </a:t>
            </a:r>
            <a:r>
              <a:rPr lang="en-US" sz="2800" b="1" dirty="0">
                <a:latin typeface="Garamond" panose="02020404030301010803" pitchFamily="18" charset="0"/>
              </a:rPr>
              <a:t>worms</a:t>
            </a:r>
            <a:r>
              <a:rPr lang="en-US" sz="2800" dirty="0">
                <a:latin typeface="Garamond" panose="02020404030301010803" pitchFamily="18" charset="0"/>
              </a:rPr>
              <a:t>: spread directly over the internet by exploiting access to open ports or </a:t>
            </a:r>
            <a:r>
              <a:rPr lang="en-US" sz="2800" dirty="0" smtClean="0">
                <a:latin typeface="Garamond" panose="02020404030301010803" pitchFamily="18" charset="0"/>
              </a:rPr>
              <a:t>system vulnerabilities</a:t>
            </a:r>
            <a:r>
              <a:rPr lang="en-US" sz="2800" dirty="0">
                <a:latin typeface="Garamond" panose="02020404030301010803" pitchFamily="18" charset="0"/>
              </a:rPr>
              <a:t>.</a:t>
            </a:r>
          </a:p>
          <a:p>
            <a:pPr algn="just"/>
            <a:r>
              <a:rPr lang="en-US" sz="2800" b="1" dirty="0" smtClean="0">
                <a:latin typeface="Garamond" panose="02020404030301010803" pitchFamily="18" charset="0"/>
              </a:rPr>
              <a:t>Network </a:t>
            </a:r>
            <a:r>
              <a:rPr lang="en-US" sz="2800" b="1" dirty="0">
                <a:latin typeface="Garamond" panose="02020404030301010803" pitchFamily="18" charset="0"/>
              </a:rPr>
              <a:t>worms</a:t>
            </a:r>
            <a:r>
              <a:rPr lang="en-US" sz="2800" dirty="0">
                <a:latin typeface="Garamond" panose="02020404030301010803" pitchFamily="18" charset="0"/>
              </a:rPr>
              <a:t>: spread over open and unprotected network shares.</a:t>
            </a:r>
          </a:p>
          <a:p>
            <a:pPr algn="just"/>
            <a:r>
              <a:rPr lang="en-US" sz="2800" b="1" dirty="0" smtClean="0">
                <a:latin typeface="Garamond" panose="02020404030301010803" pitchFamily="18" charset="0"/>
              </a:rPr>
              <a:t>Multi-vector </a:t>
            </a:r>
            <a:r>
              <a:rPr lang="en-US" sz="2800" b="1" dirty="0">
                <a:latin typeface="Garamond" panose="02020404030301010803" pitchFamily="18" charset="0"/>
              </a:rPr>
              <a:t>worms</a:t>
            </a:r>
            <a:r>
              <a:rPr lang="en-US" sz="2800" dirty="0">
                <a:latin typeface="Garamond" panose="02020404030301010803" pitchFamily="18" charset="0"/>
              </a:rPr>
              <a:t>: having two or more various spread capabilities.</a:t>
            </a: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Types of Worms</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38202572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858000"/>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Trojan Horse</a:t>
            </a:r>
            <a:endParaRPr lang="en-US" altLang="en-US" sz="3000" b="1" dirty="0">
              <a:solidFill>
                <a:srgbClr val="FFFFFF"/>
              </a:solidFill>
              <a:latin typeface="Garamond" pitchFamily="18" charset="0"/>
              <a:sym typeface="Quattrocento Sans"/>
            </a:endParaRP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41771104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4525963"/>
          </a:xfrm>
        </p:spPr>
        <p:txBody>
          <a:bodyPr>
            <a:normAutofit fontScale="92500"/>
          </a:bodyPr>
          <a:lstStyle/>
          <a:p>
            <a:pPr algn="just"/>
            <a:r>
              <a:rPr lang="en-US" dirty="0">
                <a:latin typeface="Garamond" panose="02020404030301010803" pitchFamily="18" charset="0"/>
              </a:rPr>
              <a:t>Data confidentiality is most important thing in computer security. Data or information should send from right party to right receiver without any interruption, falsifies or any other harmful things. We can divide data confidentiality for two sectors.</a:t>
            </a:r>
          </a:p>
          <a:p>
            <a:pPr algn="just"/>
            <a:r>
              <a:rPr lang="en-US" b="1" i="1" dirty="0">
                <a:latin typeface="Garamond" panose="02020404030301010803" pitchFamily="18" charset="0"/>
              </a:rPr>
              <a:t>Data Confidentiality</a:t>
            </a:r>
            <a:r>
              <a:rPr lang="en-US" dirty="0">
                <a:latin typeface="Garamond" panose="02020404030301010803" pitchFamily="18" charset="0"/>
              </a:rPr>
              <a:t> – Only authorized individuals only can read the data or information.</a:t>
            </a:r>
          </a:p>
          <a:p>
            <a:pPr algn="just"/>
            <a:r>
              <a:rPr lang="en-US" b="1" i="1" dirty="0">
                <a:latin typeface="Garamond" panose="02020404030301010803" pitchFamily="18" charset="0"/>
              </a:rPr>
              <a:t>Privacy</a:t>
            </a:r>
            <a:r>
              <a:rPr lang="en-US" dirty="0">
                <a:latin typeface="Garamond" panose="02020404030301010803" pitchFamily="18" charset="0"/>
              </a:rPr>
              <a:t> – Personal data that influence or control person or party restrict for unauthorized party.</a:t>
            </a:r>
          </a:p>
          <a:p>
            <a:pPr algn="just"/>
            <a:endParaRPr lang="en-US" dirty="0">
              <a:latin typeface="Garamond" panose="02020404030301010803" pitchFamily="18" charset="0"/>
            </a:endParaRP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Confidentiality</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28702172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858000"/>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Trojans</a:t>
            </a:r>
            <a:endParaRPr lang="en-US" altLang="en-US" sz="3000" b="1" dirty="0">
              <a:solidFill>
                <a:srgbClr val="FFFFFF"/>
              </a:solidFill>
              <a:latin typeface="Garamond" pitchFamily="18" charset="0"/>
              <a:sym typeface="Quattrocento Sans"/>
            </a:endParaRP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16042419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6858000"/>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Phishing Site</a:t>
            </a:r>
            <a:endParaRPr lang="en-US" altLang="en-US" sz="3000" b="1" dirty="0">
              <a:solidFill>
                <a:srgbClr val="FFFFFF"/>
              </a:solidFill>
              <a:latin typeface="Garamond" pitchFamily="18" charset="0"/>
              <a:sym typeface="Quattrocento Sans"/>
            </a:endParaRP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20292132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0" y="0"/>
            <a:ext cx="9144000" cy="7239000"/>
          </a:xfrm>
          <a:prstGeom prst="rect">
            <a:avLst/>
          </a:prstGeom>
        </p:spPr>
      </p:pic>
      <p:sp>
        <p:nvSpPr>
          <p:cNvPr id="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Phishing Site</a:t>
            </a:r>
            <a:endParaRPr lang="en-US" altLang="en-US" sz="3000" b="1" dirty="0">
              <a:solidFill>
                <a:srgbClr val="FFFFFF"/>
              </a:solidFill>
              <a:latin typeface="Garamond" pitchFamily="18" charset="0"/>
              <a:sym typeface="Quattrocento Sans"/>
            </a:endParaRPr>
          </a:p>
        </p:txBody>
      </p:sp>
      <p:sp>
        <p:nvSpPr>
          <p:cNvPr id="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19935571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Trojan Horse</a:t>
            </a:r>
            <a:endParaRPr lang="en-US" dirty="0"/>
          </a:p>
        </p:txBody>
      </p:sp>
      <p:sp>
        <p:nvSpPr>
          <p:cNvPr id="3" name="Content Placeholder 2"/>
          <p:cNvSpPr>
            <a:spLocks noGrp="1"/>
          </p:cNvSpPr>
          <p:nvPr>
            <p:ph idx="1"/>
          </p:nvPr>
        </p:nvSpPr>
        <p:spPr/>
        <p:txBody>
          <a:bodyPr>
            <a:normAutofit/>
          </a:bodyPr>
          <a:lstStyle/>
          <a:p>
            <a:pPr algn="just"/>
            <a:r>
              <a:rPr lang="en-US" dirty="0"/>
              <a:t>Computer Trojan or Trojan Horses are named after the mythological Trojan horse owing to </a:t>
            </a:r>
            <a:r>
              <a:rPr lang="en-US" dirty="0" smtClean="0"/>
              <a:t>their similarity </a:t>
            </a:r>
            <a:r>
              <a:rPr lang="en-US" dirty="0"/>
              <a:t>in operation strategy. Trojans are a type of malware software that masquerades itself </a:t>
            </a:r>
            <a:r>
              <a:rPr lang="en-US" dirty="0" smtClean="0"/>
              <a:t>as a </a:t>
            </a:r>
            <a:r>
              <a:rPr lang="en-US" dirty="0"/>
              <a:t>not-malicious even useful application but it will actually do damage to the host computer after </a:t>
            </a:r>
            <a:r>
              <a:rPr lang="en-US" dirty="0" smtClean="0"/>
              <a:t>its installation</a:t>
            </a:r>
            <a:r>
              <a:rPr lang="en-US" dirty="0"/>
              <a:t>. Unlike virus, Trojans do not self-replicate unless end user intervene to install.</a:t>
            </a: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Outline</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2456800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4525963"/>
          </a:xfrm>
        </p:spPr>
        <p:txBody>
          <a:bodyPr>
            <a:noAutofit/>
          </a:bodyPr>
          <a:lstStyle/>
          <a:p>
            <a:pPr algn="just"/>
            <a:r>
              <a:rPr lang="en-US" sz="1800" dirty="0">
                <a:latin typeface="Garamond" panose="02020404030301010803" pitchFamily="18" charset="0"/>
              </a:rPr>
              <a:t>Trojans </a:t>
            </a:r>
            <a:r>
              <a:rPr lang="en-US" sz="1800" i="1" dirty="0">
                <a:latin typeface="Garamond" panose="02020404030301010803" pitchFamily="18" charset="0"/>
              </a:rPr>
              <a:t>do not self-replicate </a:t>
            </a:r>
            <a:r>
              <a:rPr lang="en-US" sz="1800" dirty="0">
                <a:latin typeface="Garamond" panose="02020404030301010803" pitchFamily="18" charset="0"/>
              </a:rPr>
              <a:t>since its key difference to a virus and require often end user </a:t>
            </a:r>
            <a:r>
              <a:rPr lang="en-US" sz="1800" dirty="0" smtClean="0">
                <a:latin typeface="Garamond" panose="02020404030301010803" pitchFamily="18" charset="0"/>
              </a:rPr>
              <a:t>intervention to </a:t>
            </a:r>
            <a:r>
              <a:rPr lang="en-US" sz="1800" dirty="0">
                <a:latin typeface="Garamond" panose="02020404030301010803" pitchFamily="18" charset="0"/>
              </a:rPr>
              <a:t>install itself - which happens in most scenarios where user is being tricked that the program he </a:t>
            </a:r>
            <a:r>
              <a:rPr lang="en-US" sz="1800" dirty="0" smtClean="0">
                <a:latin typeface="Garamond" panose="02020404030301010803" pitchFamily="18" charset="0"/>
              </a:rPr>
              <a:t>is installing </a:t>
            </a:r>
            <a:r>
              <a:rPr lang="en-US" sz="1800" dirty="0">
                <a:latin typeface="Garamond" panose="02020404030301010803" pitchFamily="18" charset="0"/>
              </a:rPr>
              <a:t>is a legitimate one (this is very often connected with social engineering attacks on end users).</a:t>
            </a:r>
          </a:p>
          <a:p>
            <a:pPr lvl="1" algn="just"/>
            <a:r>
              <a:rPr lang="en-US" sz="1800" dirty="0" smtClean="0">
                <a:latin typeface="Garamond" panose="02020404030301010803" pitchFamily="18" charset="0"/>
              </a:rPr>
              <a:t>email </a:t>
            </a:r>
            <a:r>
              <a:rPr lang="en-US" sz="1800" dirty="0">
                <a:latin typeface="Garamond" panose="02020404030301010803" pitchFamily="18" charset="0"/>
              </a:rPr>
              <a:t>attachment or a </a:t>
            </a:r>
            <a:r>
              <a:rPr lang="en-US" sz="1800" dirty="0" smtClean="0">
                <a:latin typeface="Garamond" panose="02020404030301010803" pitchFamily="18" charset="0"/>
              </a:rPr>
              <a:t>link in an email</a:t>
            </a:r>
            <a:endParaRPr lang="en-US" sz="1800" dirty="0">
              <a:latin typeface="Garamond" panose="02020404030301010803" pitchFamily="18" charset="0"/>
            </a:endParaRPr>
          </a:p>
          <a:p>
            <a:pPr lvl="1" algn="just"/>
            <a:r>
              <a:rPr lang="en-US" sz="1800" dirty="0" smtClean="0">
                <a:latin typeface="Garamond" panose="02020404030301010803" pitchFamily="18" charset="0"/>
              </a:rPr>
              <a:t>as </a:t>
            </a:r>
            <a:r>
              <a:rPr lang="en-US" sz="1800" dirty="0">
                <a:latin typeface="Garamond" panose="02020404030301010803" pitchFamily="18" charset="0"/>
              </a:rPr>
              <a:t>a file or link in an instant messaging</a:t>
            </a:r>
          </a:p>
          <a:p>
            <a:pPr lvl="1" algn="just"/>
            <a:r>
              <a:rPr lang="en-US" sz="1800" dirty="0" smtClean="0">
                <a:latin typeface="Garamond" panose="02020404030301010803" pitchFamily="18" charset="0"/>
              </a:rPr>
              <a:t>drive-by </a:t>
            </a:r>
            <a:r>
              <a:rPr lang="en-US" sz="1800" dirty="0">
                <a:latin typeface="Garamond" panose="02020404030301010803" pitchFamily="18" charset="0"/>
              </a:rPr>
              <a:t>downloads or downloaded and dropped </a:t>
            </a:r>
            <a:r>
              <a:rPr lang="en-US" sz="1800" dirty="0" smtClean="0">
                <a:latin typeface="Garamond" panose="02020404030301010803" pitchFamily="18" charset="0"/>
              </a:rPr>
              <a:t>by other </a:t>
            </a:r>
            <a:r>
              <a:rPr lang="en-US" sz="1800" dirty="0">
                <a:latin typeface="Garamond" panose="02020404030301010803" pitchFamily="18" charset="0"/>
              </a:rPr>
              <a:t>Trojans itself or legitimate programs that have been compromised</a:t>
            </a:r>
            <a:r>
              <a:rPr lang="en-US" sz="1800" dirty="0" smtClean="0">
                <a:latin typeface="Garamond" panose="02020404030301010803" pitchFamily="18" charset="0"/>
              </a:rPr>
              <a:t>.</a:t>
            </a:r>
          </a:p>
          <a:p>
            <a:r>
              <a:rPr lang="en-US" sz="1800" dirty="0">
                <a:latin typeface="Garamond" panose="02020404030301010803" pitchFamily="18" charset="0"/>
              </a:rPr>
              <a:t>low invasive </a:t>
            </a:r>
            <a:endParaRPr lang="en-US" sz="1800" dirty="0" smtClean="0">
              <a:latin typeface="Garamond" panose="02020404030301010803" pitchFamily="18" charset="0"/>
            </a:endParaRPr>
          </a:p>
          <a:p>
            <a:pPr lvl="1" algn="just"/>
            <a:r>
              <a:rPr lang="en-US" sz="1800" dirty="0" smtClean="0">
                <a:latin typeface="Garamond" panose="02020404030301010803" pitchFamily="18" charset="0"/>
              </a:rPr>
              <a:t>only </a:t>
            </a:r>
            <a:r>
              <a:rPr lang="en-US" sz="1800" dirty="0">
                <a:latin typeface="Garamond" panose="02020404030301010803" pitchFamily="18" charset="0"/>
              </a:rPr>
              <a:t>change </a:t>
            </a:r>
            <a:r>
              <a:rPr lang="en-US" sz="1800" dirty="0" smtClean="0">
                <a:latin typeface="Garamond" panose="02020404030301010803" pitchFamily="18" charset="0"/>
              </a:rPr>
              <a:t>the wallpaper </a:t>
            </a:r>
            <a:r>
              <a:rPr lang="en-US" sz="1800" dirty="0">
                <a:latin typeface="Garamond" panose="02020404030301010803" pitchFamily="18" charset="0"/>
              </a:rPr>
              <a:t>or desktop icons through Trojans which open backdoors on the computer and allow </a:t>
            </a:r>
            <a:r>
              <a:rPr lang="en-US" sz="1800" dirty="0" smtClean="0">
                <a:latin typeface="Garamond" panose="02020404030301010803" pitchFamily="18" charset="0"/>
              </a:rPr>
              <a:t>other threats </a:t>
            </a:r>
            <a:r>
              <a:rPr lang="en-US" sz="1800" dirty="0">
                <a:latin typeface="Garamond" panose="02020404030301010803" pitchFamily="18" charset="0"/>
              </a:rPr>
              <a:t>to infect the host or allow a hacker remote access to the targeted computer </a:t>
            </a:r>
            <a:r>
              <a:rPr lang="en-US" sz="1800" dirty="0" smtClean="0">
                <a:latin typeface="Garamond" panose="02020404030301010803" pitchFamily="18" charset="0"/>
              </a:rPr>
              <a:t>system</a:t>
            </a:r>
          </a:p>
          <a:p>
            <a:r>
              <a:rPr lang="en-US" sz="1800" dirty="0">
                <a:latin typeface="Garamond" panose="02020404030301010803" pitchFamily="18" charset="0"/>
              </a:rPr>
              <a:t>serious damage on the host </a:t>
            </a:r>
            <a:endParaRPr lang="en-US" sz="1800" dirty="0" smtClean="0">
              <a:latin typeface="Garamond" panose="02020404030301010803" pitchFamily="18" charset="0"/>
            </a:endParaRPr>
          </a:p>
          <a:p>
            <a:pPr lvl="1"/>
            <a:r>
              <a:rPr lang="en-US" sz="1800" dirty="0" smtClean="0">
                <a:latin typeface="Garamond" panose="02020404030301010803" pitchFamily="18" charset="0"/>
              </a:rPr>
              <a:t>by </a:t>
            </a:r>
            <a:r>
              <a:rPr lang="en-US" sz="1800" dirty="0">
                <a:latin typeface="Garamond" panose="02020404030301010803" pitchFamily="18" charset="0"/>
              </a:rPr>
              <a:t>deleting files or destroying the data on the </a:t>
            </a:r>
            <a:r>
              <a:rPr lang="en-US" sz="1800" dirty="0" smtClean="0">
                <a:latin typeface="Garamond" panose="02020404030301010803" pitchFamily="18" charset="0"/>
              </a:rPr>
              <a:t>system using </a:t>
            </a:r>
            <a:r>
              <a:rPr lang="en-US" sz="1800" dirty="0">
                <a:latin typeface="Garamond" panose="02020404030301010803" pitchFamily="18" charset="0"/>
              </a:rPr>
              <a:t>various ways (like drive format or causing BSOD</a:t>
            </a:r>
            <a:r>
              <a:rPr lang="en-US" sz="1800" dirty="0" smtClean="0">
                <a:latin typeface="Garamond" panose="02020404030301010803" pitchFamily="18" charset="0"/>
              </a:rPr>
              <a:t>). Usually stealthy</a:t>
            </a:r>
          </a:p>
          <a:p>
            <a:r>
              <a:rPr lang="en-US" sz="1800" dirty="0" smtClean="0">
                <a:latin typeface="Garamond" panose="02020404030301010803" pitchFamily="18" charset="0"/>
              </a:rPr>
              <a:t>Classification</a:t>
            </a:r>
          </a:p>
          <a:p>
            <a:pPr lvl="1"/>
            <a:r>
              <a:rPr lang="en-US" sz="1800" dirty="0" smtClean="0">
                <a:latin typeface="Garamond" panose="02020404030301010803" pitchFamily="18" charset="0"/>
              </a:rPr>
              <a:t>Function based (payload)</a:t>
            </a:r>
          </a:p>
          <a:p>
            <a:pPr lvl="1"/>
            <a:r>
              <a:rPr lang="en-US" sz="1800" dirty="0" smtClean="0">
                <a:latin typeface="Garamond" panose="02020404030301010803" pitchFamily="18" charset="0"/>
              </a:rPr>
              <a:t>The way they breach the system</a:t>
            </a:r>
            <a:endParaRPr lang="en-US" sz="1800" dirty="0">
              <a:latin typeface="Garamond" panose="02020404030301010803" pitchFamily="18" charset="0"/>
            </a:endParaRP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Outline</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18188321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4525963"/>
          </a:xfrm>
        </p:spPr>
        <p:txBody>
          <a:bodyPr>
            <a:noAutofit/>
          </a:bodyPr>
          <a:lstStyle/>
          <a:p>
            <a:pPr algn="just"/>
            <a:r>
              <a:rPr lang="en-US" sz="2100" b="1" dirty="0" smtClean="0">
                <a:latin typeface="Garamond" panose="02020404030301010803" pitchFamily="18" charset="0"/>
              </a:rPr>
              <a:t>Remote Access Trojan (Backdoor): </a:t>
            </a:r>
          </a:p>
          <a:p>
            <a:pPr algn="just"/>
            <a:r>
              <a:rPr lang="en-US" sz="2100" dirty="0">
                <a:latin typeface="Garamond" panose="02020404030301010803" pitchFamily="18" charset="0"/>
              </a:rPr>
              <a:t>this type of Trojan opens backdoor on </a:t>
            </a:r>
            <a:r>
              <a:rPr lang="en-US" sz="2100" dirty="0" smtClean="0">
                <a:latin typeface="Garamond" panose="02020404030301010803" pitchFamily="18" charset="0"/>
              </a:rPr>
              <a:t>the targeted </a:t>
            </a:r>
            <a:r>
              <a:rPr lang="en-US" sz="2100" dirty="0">
                <a:latin typeface="Garamond" panose="02020404030301010803" pitchFamily="18" charset="0"/>
              </a:rPr>
              <a:t>system to allow the attacker remote access to the system or even complete </a:t>
            </a:r>
            <a:r>
              <a:rPr lang="en-US" sz="2100" dirty="0" smtClean="0">
                <a:latin typeface="Garamond" panose="02020404030301010803" pitchFamily="18" charset="0"/>
              </a:rPr>
              <a:t>control over </a:t>
            </a:r>
            <a:r>
              <a:rPr lang="en-US" sz="2100" dirty="0">
                <a:latin typeface="Garamond" panose="02020404030301010803" pitchFamily="18" charset="0"/>
              </a:rPr>
              <a:t>it. This kind of Trojan is most widespread type and often has as well various other functions</a:t>
            </a:r>
            <a:r>
              <a:rPr lang="en-US" sz="2100" dirty="0" smtClean="0">
                <a:latin typeface="Garamond" panose="02020404030301010803" pitchFamily="18" charset="0"/>
              </a:rPr>
              <a:t>. It </a:t>
            </a:r>
            <a:r>
              <a:rPr lang="en-US" sz="2100" dirty="0">
                <a:latin typeface="Garamond" panose="02020404030301010803" pitchFamily="18" charset="0"/>
              </a:rPr>
              <a:t>may be used as an entry point for DOS attack or for allowing worms or even other Trojans </a:t>
            </a:r>
            <a:r>
              <a:rPr lang="en-US" sz="2100" dirty="0" smtClean="0">
                <a:latin typeface="Garamond" panose="02020404030301010803" pitchFamily="18" charset="0"/>
              </a:rPr>
              <a:t>to the </a:t>
            </a:r>
            <a:r>
              <a:rPr lang="en-US" sz="2100" dirty="0">
                <a:latin typeface="Garamond" panose="02020404030301010803" pitchFamily="18" charset="0"/>
              </a:rPr>
              <a:t>system. A computer with a sophisticated backdoor program installed may also be </a:t>
            </a:r>
            <a:r>
              <a:rPr lang="en-US" sz="2100" dirty="0" smtClean="0">
                <a:latin typeface="Garamond" panose="02020404030301010803" pitchFamily="18" charset="0"/>
              </a:rPr>
              <a:t>referred to </a:t>
            </a:r>
            <a:r>
              <a:rPr lang="en-US" sz="2100" dirty="0">
                <a:latin typeface="Garamond" panose="02020404030301010803" pitchFamily="18" charset="0"/>
              </a:rPr>
              <a:t>as a "zombie" or a "bot". A network of such bots may often be referred to as a "botnet</a:t>
            </a:r>
            <a:r>
              <a:rPr lang="en-US" sz="2100" dirty="0" smtClean="0">
                <a:latin typeface="Garamond" panose="02020404030301010803" pitchFamily="18" charset="0"/>
              </a:rPr>
              <a:t>". </a:t>
            </a:r>
            <a:r>
              <a:rPr lang="en-US" sz="2100" dirty="0">
                <a:latin typeface="Garamond" panose="02020404030301010803" pitchFamily="18" charset="0"/>
              </a:rPr>
              <a:t>Backdoor. Trojans are generally created by malware </a:t>
            </a:r>
            <a:r>
              <a:rPr lang="en-US" sz="2100" dirty="0" smtClean="0">
                <a:latin typeface="Garamond" panose="02020404030301010803" pitchFamily="18" charset="0"/>
              </a:rPr>
              <a:t>authors who </a:t>
            </a:r>
            <a:r>
              <a:rPr lang="en-US" sz="2100" dirty="0">
                <a:latin typeface="Garamond" panose="02020404030301010803" pitchFamily="18" charset="0"/>
              </a:rPr>
              <a:t>are organized and aim to make money out of their efforts. These types of Trojans can </a:t>
            </a:r>
            <a:r>
              <a:rPr lang="en-US" sz="2100" dirty="0" smtClean="0">
                <a:latin typeface="Garamond" panose="02020404030301010803" pitchFamily="18" charset="0"/>
              </a:rPr>
              <a:t>be highly </a:t>
            </a:r>
            <a:r>
              <a:rPr lang="en-US" sz="2100" dirty="0">
                <a:latin typeface="Garamond" panose="02020404030301010803" pitchFamily="18" charset="0"/>
              </a:rPr>
              <a:t>sophisticated and can require more work to implement than some of the simpler </a:t>
            </a:r>
            <a:r>
              <a:rPr lang="en-US" sz="2100" dirty="0" smtClean="0">
                <a:latin typeface="Garamond" panose="02020404030301010803" pitchFamily="18" charset="0"/>
              </a:rPr>
              <a:t>malware seen </a:t>
            </a:r>
            <a:r>
              <a:rPr lang="en-US" sz="2100" dirty="0">
                <a:latin typeface="Garamond" panose="02020404030301010803" pitchFamily="18" charset="0"/>
              </a:rPr>
              <a:t>on the </a:t>
            </a:r>
            <a:r>
              <a:rPr lang="en-US" sz="2100" dirty="0" smtClean="0">
                <a:latin typeface="Garamond" panose="02020404030301010803" pitchFamily="18" charset="0"/>
              </a:rPr>
              <a:t>Internet</a:t>
            </a:r>
          </a:p>
          <a:p>
            <a:pPr algn="just"/>
            <a:r>
              <a:rPr lang="en-US" sz="2100" b="1" dirty="0">
                <a:latin typeface="Garamond" panose="02020404030301010803" pitchFamily="18" charset="0"/>
              </a:rPr>
              <a:t>Trojan-DDoS </a:t>
            </a:r>
            <a:r>
              <a:rPr lang="en-US" sz="2100" dirty="0">
                <a:latin typeface="Garamond" panose="02020404030301010803" pitchFamily="18" charset="0"/>
              </a:rPr>
              <a:t>- this Trojan is installed simultaneously on a large number of computers in order </a:t>
            </a:r>
            <a:r>
              <a:rPr lang="en-US" sz="2100" dirty="0" smtClean="0">
                <a:latin typeface="Garamond" panose="02020404030301010803" pitchFamily="18" charset="0"/>
              </a:rPr>
              <a:t>to create </a:t>
            </a:r>
            <a:r>
              <a:rPr lang="en-US" sz="2100" dirty="0">
                <a:latin typeface="Garamond" panose="02020404030301010803" pitchFamily="18" charset="0"/>
              </a:rPr>
              <a:t>a zombie network (botnet) of machines that can be used (as attackers) in a DDoS </a:t>
            </a:r>
            <a:r>
              <a:rPr lang="en-US" sz="2100" dirty="0" smtClean="0">
                <a:latin typeface="Garamond" panose="02020404030301010803" pitchFamily="18" charset="0"/>
              </a:rPr>
              <a:t>attack on </a:t>
            </a:r>
            <a:r>
              <a:rPr lang="en-US" sz="2100" dirty="0">
                <a:latin typeface="Garamond" panose="02020404030301010803" pitchFamily="18" charset="0"/>
              </a:rPr>
              <a:t>a particular target</a:t>
            </a:r>
            <a:r>
              <a:rPr lang="en-US" sz="2100" dirty="0" smtClean="0">
                <a:latin typeface="Garamond" panose="02020404030301010803" pitchFamily="18" charset="0"/>
              </a:rPr>
              <a:t>.</a:t>
            </a:r>
          </a:p>
          <a:p>
            <a:pPr algn="just"/>
            <a:r>
              <a:rPr lang="en-US" sz="2100" b="1" dirty="0">
                <a:latin typeface="Garamond" panose="02020404030301010803" pitchFamily="18" charset="0"/>
              </a:rPr>
              <a:t>Destructive Trojan </a:t>
            </a:r>
            <a:r>
              <a:rPr lang="en-US" sz="2100" dirty="0">
                <a:latin typeface="Garamond" panose="02020404030301010803" pitchFamily="18" charset="0"/>
              </a:rPr>
              <a:t>– this is designed to destroy or delete data. It is much like a virus.</a:t>
            </a: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Outline</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26520854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4525963"/>
          </a:xfrm>
        </p:spPr>
        <p:txBody>
          <a:bodyPr>
            <a:noAutofit/>
          </a:bodyPr>
          <a:lstStyle/>
          <a:p>
            <a:pPr algn="just"/>
            <a:r>
              <a:rPr lang="en-US" sz="2400" b="1" dirty="0">
                <a:latin typeface="Garamond" panose="02020404030301010803" pitchFamily="18" charset="0"/>
              </a:rPr>
              <a:t>Trojan-FTP</a:t>
            </a:r>
            <a:r>
              <a:rPr lang="en-US" sz="2400" dirty="0">
                <a:latin typeface="Garamond" panose="02020404030301010803" pitchFamily="18" charset="0"/>
              </a:rPr>
              <a:t> – this Trojan is designed to open FTP ports on the targeted machine allow </a:t>
            </a:r>
            <a:r>
              <a:rPr lang="en-US" sz="2400" dirty="0" smtClean="0">
                <a:latin typeface="Garamond" panose="02020404030301010803" pitchFamily="18" charset="0"/>
              </a:rPr>
              <a:t>remote attacker </a:t>
            </a:r>
            <a:r>
              <a:rPr lang="en-US" sz="2400" dirty="0">
                <a:latin typeface="Garamond" panose="02020404030301010803" pitchFamily="18" charset="0"/>
              </a:rPr>
              <a:t>access to the host. Furthermore, the attacked can access as well network shares </a:t>
            </a:r>
            <a:r>
              <a:rPr lang="en-US" sz="2400" dirty="0" smtClean="0">
                <a:latin typeface="Garamond" panose="02020404030301010803" pitchFamily="18" charset="0"/>
              </a:rPr>
              <a:t>or connections </a:t>
            </a:r>
            <a:r>
              <a:rPr lang="en-US" sz="2400" dirty="0">
                <a:latin typeface="Garamond" panose="02020404030301010803" pitchFamily="18" charset="0"/>
              </a:rPr>
              <a:t>to further spread other threats.</a:t>
            </a:r>
          </a:p>
          <a:p>
            <a:pPr algn="just"/>
            <a:r>
              <a:rPr lang="en-US" sz="2400" b="1" dirty="0" smtClean="0">
                <a:latin typeface="Garamond" panose="02020404030301010803" pitchFamily="18" charset="0"/>
              </a:rPr>
              <a:t>Security </a:t>
            </a:r>
            <a:r>
              <a:rPr lang="en-US" sz="2400" b="1" dirty="0">
                <a:latin typeface="Garamond" panose="02020404030301010803" pitchFamily="18" charset="0"/>
              </a:rPr>
              <a:t>Software Disabler Trojan </a:t>
            </a:r>
            <a:r>
              <a:rPr lang="en-US" sz="2400" dirty="0">
                <a:latin typeface="Garamond" panose="02020404030301010803" pitchFamily="18" charset="0"/>
              </a:rPr>
              <a:t>– this is designed to stop security programs like </a:t>
            </a:r>
            <a:r>
              <a:rPr lang="en-US" sz="2400" dirty="0" smtClean="0">
                <a:latin typeface="Garamond" panose="02020404030301010803" pitchFamily="18" charset="0"/>
              </a:rPr>
              <a:t>antivirus solutions</a:t>
            </a:r>
            <a:r>
              <a:rPr lang="en-US" sz="2400" dirty="0">
                <a:latin typeface="Garamond" panose="02020404030301010803" pitchFamily="18" charset="0"/>
              </a:rPr>
              <a:t>, firewalls or IPS either by disabling them or killing the processes. This kind of </a:t>
            </a:r>
            <a:r>
              <a:rPr lang="en-US" sz="2400" dirty="0" smtClean="0">
                <a:latin typeface="Garamond" panose="02020404030301010803" pitchFamily="18" charset="0"/>
              </a:rPr>
              <a:t>Trojan functionality </a:t>
            </a:r>
            <a:r>
              <a:rPr lang="en-US" sz="2400" dirty="0">
                <a:latin typeface="Garamond" panose="02020404030301010803" pitchFamily="18" charset="0"/>
              </a:rPr>
              <a:t>is often combined with destructive Trojan that can execute data deletion </a:t>
            </a:r>
            <a:r>
              <a:rPr lang="en-US" sz="2400" dirty="0" smtClean="0">
                <a:latin typeface="Garamond" panose="02020404030301010803" pitchFamily="18" charset="0"/>
              </a:rPr>
              <a:t>or corruption </a:t>
            </a:r>
            <a:r>
              <a:rPr lang="en-US" sz="2400" dirty="0">
                <a:latin typeface="Garamond" panose="02020404030301010803" pitchFamily="18" charset="0"/>
              </a:rPr>
              <a:t>only after the security software is disabled. Security Software Disablers are entry</a:t>
            </a:r>
          </a:p>
          <a:p>
            <a:pPr algn="just"/>
            <a:r>
              <a:rPr lang="en-US" sz="2400" dirty="0">
                <a:latin typeface="Garamond" panose="02020404030301010803" pitchFamily="18" charset="0"/>
              </a:rPr>
              <a:t>Trojans that allow next level of attack on the targeted system.</a:t>
            </a:r>
          </a:p>
        </p:txBody>
      </p:sp>
      <p:sp>
        <p:nvSpPr>
          <p:cNvPr id="5"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Outline</a:t>
            </a:r>
            <a:endParaRPr lang="en-US" altLang="en-US" sz="3000" b="1" dirty="0">
              <a:solidFill>
                <a:srgbClr val="FFFFFF"/>
              </a:solidFill>
              <a:latin typeface="Garamond" pitchFamily="18" charset="0"/>
              <a:sym typeface="Quattrocento Sans"/>
            </a:endParaRPr>
          </a:p>
        </p:txBody>
      </p:sp>
      <p:sp>
        <p:nvSpPr>
          <p:cNvPr id="6"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14419164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4525963"/>
          </a:xfrm>
        </p:spPr>
        <p:txBody>
          <a:bodyPr>
            <a:noAutofit/>
          </a:bodyPr>
          <a:lstStyle/>
          <a:p>
            <a:pPr algn="just"/>
            <a:r>
              <a:rPr lang="en-US" sz="1800" b="1" dirty="0">
                <a:latin typeface="Garamond" panose="02020404030301010803" pitchFamily="18" charset="0"/>
              </a:rPr>
              <a:t>Info Stealer (Data Sending/ Stealing Trojan) </a:t>
            </a:r>
            <a:r>
              <a:rPr lang="en-US" sz="1800" dirty="0">
                <a:latin typeface="Garamond" panose="02020404030301010803" pitchFamily="18" charset="0"/>
              </a:rPr>
              <a:t>- this Trojan is designed to provide attacker </a:t>
            </a:r>
            <a:r>
              <a:rPr lang="en-US" sz="1800" dirty="0" smtClean="0">
                <a:latin typeface="Garamond" panose="02020404030301010803" pitchFamily="18" charset="0"/>
              </a:rPr>
              <a:t>with confidential </a:t>
            </a:r>
            <a:r>
              <a:rPr lang="en-US" sz="1800" dirty="0">
                <a:latin typeface="Garamond" panose="02020404030301010803" pitchFamily="18" charset="0"/>
              </a:rPr>
              <a:t>or sensitive information from compromised host and send it to a predefined </a:t>
            </a:r>
            <a:r>
              <a:rPr lang="en-US" sz="1800" dirty="0" smtClean="0">
                <a:latin typeface="Garamond" panose="02020404030301010803" pitchFamily="18" charset="0"/>
              </a:rPr>
              <a:t>location (attacker</a:t>
            </a:r>
            <a:r>
              <a:rPr lang="en-US" sz="1800" dirty="0">
                <a:latin typeface="Garamond" panose="02020404030301010803" pitchFamily="18" charset="0"/>
              </a:rPr>
              <a:t>). The stolen data comprise of login details, passwords, PII, credit card information etc.</a:t>
            </a:r>
          </a:p>
          <a:p>
            <a:pPr algn="just"/>
            <a:r>
              <a:rPr lang="en-US" sz="1800" dirty="0" smtClean="0">
                <a:latin typeface="Garamond" panose="02020404030301010803" pitchFamily="18" charset="0"/>
              </a:rPr>
              <a:t>Data </a:t>
            </a:r>
            <a:r>
              <a:rPr lang="en-US" sz="1800" dirty="0">
                <a:latin typeface="Garamond" panose="02020404030301010803" pitchFamily="18" charset="0"/>
              </a:rPr>
              <a:t>sending Trojans can be designed to look for specific information only or can be more </a:t>
            </a:r>
            <a:r>
              <a:rPr lang="en-US" sz="1800" dirty="0" smtClean="0">
                <a:latin typeface="Garamond" panose="02020404030301010803" pitchFamily="18" charset="0"/>
              </a:rPr>
              <a:t>generic like </a:t>
            </a:r>
            <a:r>
              <a:rPr lang="en-US" sz="1800" dirty="0">
                <a:latin typeface="Garamond" panose="02020404030301010803" pitchFamily="18" charset="0"/>
              </a:rPr>
              <a:t>Key-logger Trojans. Nowadays more than ever before attackers are concentrating </a:t>
            </a:r>
            <a:r>
              <a:rPr lang="en-US" sz="1800" dirty="0" smtClean="0">
                <a:latin typeface="Garamond" panose="02020404030301010803" pitchFamily="18" charset="0"/>
              </a:rPr>
              <a:t>on compromising </a:t>
            </a:r>
            <a:r>
              <a:rPr lang="en-US" sz="1800" dirty="0">
                <a:latin typeface="Garamond" panose="02020404030301010803" pitchFamily="18" charset="0"/>
              </a:rPr>
              <a:t>end users for financial gain. The information stolen with use of Info stealer </a:t>
            </a:r>
            <a:r>
              <a:rPr lang="en-US" sz="1800" dirty="0" smtClean="0">
                <a:latin typeface="Garamond" panose="02020404030301010803" pitchFamily="18" charset="0"/>
              </a:rPr>
              <a:t>Trojan is </a:t>
            </a:r>
            <a:r>
              <a:rPr lang="en-US" sz="1800" dirty="0">
                <a:latin typeface="Garamond" panose="02020404030301010803" pitchFamily="18" charset="0"/>
              </a:rPr>
              <a:t>often sold on the black market. Info stealers gather information by using several techniques.</a:t>
            </a:r>
          </a:p>
          <a:p>
            <a:pPr algn="just"/>
            <a:r>
              <a:rPr lang="en-US" sz="1800" dirty="0">
                <a:latin typeface="Garamond" panose="02020404030301010803" pitchFamily="18" charset="0"/>
              </a:rPr>
              <a:t>The most common techniques may include log key strokes, screen shots and web cam images</a:t>
            </a:r>
            <a:r>
              <a:rPr lang="en-US" sz="1800" dirty="0" smtClean="0">
                <a:latin typeface="Garamond" panose="02020404030301010803" pitchFamily="18" charset="0"/>
              </a:rPr>
              <a:t>, monitoring </a:t>
            </a:r>
            <a:r>
              <a:rPr lang="en-US" sz="1800" dirty="0">
                <a:latin typeface="Garamond" panose="02020404030301010803" pitchFamily="18" charset="0"/>
              </a:rPr>
              <a:t>internet activity often for specific financial websites. The stolen information may </a:t>
            </a:r>
            <a:r>
              <a:rPr lang="en-US" sz="1800" dirty="0" smtClean="0">
                <a:latin typeface="Garamond" panose="02020404030301010803" pitchFamily="18" charset="0"/>
              </a:rPr>
              <a:t>be stored </a:t>
            </a:r>
            <a:r>
              <a:rPr lang="en-US" sz="1800" dirty="0">
                <a:latin typeface="Garamond" panose="02020404030301010803" pitchFamily="18" charset="0"/>
              </a:rPr>
              <a:t>locally so that it can be retrieved later or it can be sent to a remote location where it </a:t>
            </a:r>
            <a:r>
              <a:rPr lang="en-US" sz="1800" dirty="0" smtClean="0">
                <a:latin typeface="Garamond" panose="02020404030301010803" pitchFamily="18" charset="0"/>
              </a:rPr>
              <a:t>can be </a:t>
            </a:r>
            <a:r>
              <a:rPr lang="en-US" sz="1800" dirty="0">
                <a:latin typeface="Garamond" panose="02020404030301010803" pitchFamily="18" charset="0"/>
              </a:rPr>
              <a:t>accessed by an attacker. It is often encrypted before posting it to the malware author.</a:t>
            </a:r>
          </a:p>
          <a:p>
            <a:pPr algn="just"/>
            <a:r>
              <a:rPr lang="en-US" sz="1800" b="1" dirty="0" err="1" smtClean="0">
                <a:latin typeface="Garamond" panose="02020404030301010803" pitchFamily="18" charset="0"/>
              </a:rPr>
              <a:t>Keylogger</a:t>
            </a:r>
            <a:r>
              <a:rPr lang="en-US" sz="1800" b="1" dirty="0" smtClean="0">
                <a:latin typeface="Garamond" panose="02020404030301010803" pitchFamily="18" charset="0"/>
              </a:rPr>
              <a:t> </a:t>
            </a:r>
            <a:r>
              <a:rPr lang="en-US" sz="1800" b="1" dirty="0">
                <a:latin typeface="Garamond" panose="02020404030301010803" pitchFamily="18" charset="0"/>
              </a:rPr>
              <a:t>Trojan </a:t>
            </a:r>
            <a:r>
              <a:rPr lang="en-US" sz="1800" dirty="0">
                <a:latin typeface="Garamond" panose="02020404030301010803" pitchFamily="18" charset="0"/>
              </a:rPr>
              <a:t>– this is a type of data-sending Trojan that is recording </a:t>
            </a:r>
            <a:r>
              <a:rPr lang="en-US" sz="1800" dirty="0" smtClean="0">
                <a:latin typeface="Garamond" panose="02020404030301010803" pitchFamily="18" charset="0"/>
              </a:rPr>
              <a:t>every </a:t>
            </a:r>
            <a:r>
              <a:rPr lang="en-US" sz="1800" dirty="0">
                <a:latin typeface="Garamond" panose="02020404030301010803" pitchFamily="18" charset="0"/>
              </a:rPr>
              <a:t>keystroke of </a:t>
            </a:r>
            <a:r>
              <a:rPr lang="en-US" sz="1800" dirty="0" smtClean="0">
                <a:latin typeface="Garamond" panose="02020404030301010803" pitchFamily="18" charset="0"/>
              </a:rPr>
              <a:t>the end </a:t>
            </a:r>
            <a:r>
              <a:rPr lang="en-US" sz="1800" dirty="0">
                <a:latin typeface="Garamond" panose="02020404030301010803" pitchFamily="18" charset="0"/>
              </a:rPr>
              <a:t>user. This kind of Trojan is specifically used to steal sensitive information from targeted </a:t>
            </a:r>
            <a:r>
              <a:rPr lang="en-US" sz="1800" dirty="0" smtClean="0">
                <a:latin typeface="Garamond" panose="02020404030301010803" pitchFamily="18" charset="0"/>
              </a:rPr>
              <a:t>host and </a:t>
            </a:r>
            <a:r>
              <a:rPr lang="en-US" sz="1800" dirty="0">
                <a:latin typeface="Garamond" panose="02020404030301010803" pitchFamily="18" charset="0"/>
              </a:rPr>
              <a:t>send it back to attacker. For these Trojans, the goal is to collect as much data as </a:t>
            </a:r>
            <a:r>
              <a:rPr lang="en-US" sz="1800" dirty="0" smtClean="0">
                <a:latin typeface="Garamond" panose="02020404030301010803" pitchFamily="18" charset="0"/>
              </a:rPr>
              <a:t>possible without </a:t>
            </a:r>
            <a:r>
              <a:rPr lang="en-US" sz="1800" dirty="0">
                <a:latin typeface="Garamond" panose="02020404030301010803" pitchFamily="18" charset="0"/>
              </a:rPr>
              <a:t>any direct specification what the data will be.</a:t>
            </a: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Types</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19447778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09600"/>
            <a:ext cx="8229600" cy="5638800"/>
          </a:xfrm>
        </p:spPr>
        <p:txBody>
          <a:bodyPr>
            <a:noAutofit/>
          </a:bodyPr>
          <a:lstStyle/>
          <a:p>
            <a:pPr algn="just"/>
            <a:r>
              <a:rPr lang="en-US" sz="2200" b="1" dirty="0">
                <a:latin typeface="Garamond" panose="02020404030301010803" pitchFamily="18" charset="0"/>
              </a:rPr>
              <a:t>Trojan-PSW (Password Stealer) </a:t>
            </a:r>
            <a:r>
              <a:rPr lang="en-US" sz="2200" dirty="0">
                <a:latin typeface="Garamond" panose="02020404030301010803" pitchFamily="18" charset="0"/>
              </a:rPr>
              <a:t>– this is a type of data-sending Trojans designed specifically </a:t>
            </a:r>
            <a:r>
              <a:rPr lang="en-US" sz="2200" dirty="0" smtClean="0">
                <a:latin typeface="Garamond" panose="02020404030301010803" pitchFamily="18" charset="0"/>
              </a:rPr>
              <a:t>to steal </a:t>
            </a:r>
            <a:r>
              <a:rPr lang="en-US" sz="2200" dirty="0">
                <a:latin typeface="Garamond" panose="02020404030301010803" pitchFamily="18" charset="0"/>
              </a:rPr>
              <a:t>passwords from the targeted systems. In its execution routine, the Trojan will very </a:t>
            </a:r>
            <a:r>
              <a:rPr lang="en-US" sz="2200" dirty="0" smtClean="0">
                <a:latin typeface="Garamond" panose="02020404030301010803" pitchFamily="18" charset="0"/>
              </a:rPr>
              <a:t>often first </a:t>
            </a:r>
            <a:r>
              <a:rPr lang="en-US" sz="2200" dirty="0">
                <a:latin typeface="Garamond" panose="02020404030301010803" pitchFamily="18" charset="0"/>
              </a:rPr>
              <a:t>drop a keylogging component onto the infected machine.</a:t>
            </a:r>
          </a:p>
          <a:p>
            <a:pPr algn="just"/>
            <a:r>
              <a:rPr lang="en-US" sz="2200" b="1" dirty="0" smtClean="0">
                <a:latin typeface="Garamond" panose="02020404030301010803" pitchFamily="18" charset="0"/>
              </a:rPr>
              <a:t>Trojan-Banker</a:t>
            </a:r>
            <a:r>
              <a:rPr lang="en-US" sz="2200" dirty="0" smtClean="0">
                <a:latin typeface="Garamond" panose="02020404030301010803" pitchFamily="18" charset="0"/>
              </a:rPr>
              <a:t> </a:t>
            </a:r>
            <a:r>
              <a:rPr lang="en-US" sz="2200" dirty="0">
                <a:latin typeface="Garamond" panose="02020404030301010803" pitchFamily="18" charset="0"/>
              </a:rPr>
              <a:t>– a Trojan designed specifically to steal online banking information to </a:t>
            </a:r>
            <a:r>
              <a:rPr lang="en-US" sz="2200" dirty="0" smtClean="0">
                <a:latin typeface="Garamond" panose="02020404030301010803" pitchFamily="18" charset="0"/>
              </a:rPr>
              <a:t>allow attacker </a:t>
            </a:r>
            <a:r>
              <a:rPr lang="en-US" sz="2200" dirty="0">
                <a:latin typeface="Garamond" panose="02020404030301010803" pitchFamily="18" charset="0"/>
              </a:rPr>
              <a:t>further access to bank account or credit card information.</a:t>
            </a:r>
          </a:p>
          <a:p>
            <a:pPr algn="just"/>
            <a:r>
              <a:rPr lang="en-US" sz="2200" b="1" dirty="0" smtClean="0">
                <a:latin typeface="Garamond" panose="02020404030301010803" pitchFamily="18" charset="0"/>
              </a:rPr>
              <a:t>Trojan-IM</a:t>
            </a:r>
            <a:r>
              <a:rPr lang="en-US" sz="2200" dirty="0" smtClean="0">
                <a:latin typeface="Garamond" panose="02020404030301010803" pitchFamily="18" charset="0"/>
              </a:rPr>
              <a:t> </a:t>
            </a:r>
            <a:r>
              <a:rPr lang="en-US" sz="2200" dirty="0">
                <a:latin typeface="Garamond" panose="02020404030301010803" pitchFamily="18" charset="0"/>
              </a:rPr>
              <a:t>– a type of data-sending Trojan designed specifically to steal data or </a:t>
            </a:r>
            <a:r>
              <a:rPr lang="en-US" sz="2200" dirty="0" smtClean="0">
                <a:latin typeface="Garamond" panose="02020404030301010803" pitchFamily="18" charset="0"/>
              </a:rPr>
              <a:t>account information </a:t>
            </a:r>
            <a:r>
              <a:rPr lang="en-US" sz="2200" dirty="0">
                <a:latin typeface="Garamond" panose="02020404030301010803" pitchFamily="18" charset="0"/>
              </a:rPr>
              <a:t>from instant messaging programs like MSN, Skype etc.</a:t>
            </a:r>
          </a:p>
          <a:p>
            <a:pPr algn="just"/>
            <a:r>
              <a:rPr lang="en-US" sz="2200" b="1" dirty="0" smtClean="0">
                <a:latin typeface="Garamond" panose="02020404030301010803" pitchFamily="18" charset="0"/>
              </a:rPr>
              <a:t>Trojan-Game </a:t>
            </a:r>
            <a:r>
              <a:rPr lang="en-US" sz="2200" b="1" dirty="0">
                <a:latin typeface="Garamond" panose="02020404030301010803" pitchFamily="18" charset="0"/>
              </a:rPr>
              <a:t>Thief </a:t>
            </a:r>
            <a:r>
              <a:rPr lang="en-US" sz="2200" dirty="0">
                <a:latin typeface="Garamond" panose="02020404030301010803" pitchFamily="18" charset="0"/>
              </a:rPr>
              <a:t>– a Trojan designed to steal information about online gaming account.</a:t>
            </a:r>
          </a:p>
          <a:p>
            <a:pPr algn="just"/>
            <a:r>
              <a:rPr lang="en-US" sz="2200" b="1" dirty="0" smtClean="0">
                <a:latin typeface="Garamond" panose="02020404030301010803" pitchFamily="18" charset="0"/>
              </a:rPr>
              <a:t>Trojan </a:t>
            </a:r>
            <a:r>
              <a:rPr lang="en-US" sz="2200" b="1" dirty="0">
                <a:latin typeface="Garamond" panose="02020404030301010803" pitchFamily="18" charset="0"/>
              </a:rPr>
              <a:t>Mail Finder</a:t>
            </a:r>
            <a:r>
              <a:rPr lang="en-US" sz="2200" dirty="0">
                <a:latin typeface="Garamond" panose="02020404030301010803" pitchFamily="18" charset="0"/>
              </a:rPr>
              <a:t> – a Trojan used to harvest any emails found on the infected computer. </a:t>
            </a:r>
            <a:r>
              <a:rPr lang="en-US" sz="2200" dirty="0" smtClean="0">
                <a:latin typeface="Garamond" panose="02020404030301010803" pitchFamily="18" charset="0"/>
              </a:rPr>
              <a:t>The email </a:t>
            </a:r>
            <a:r>
              <a:rPr lang="en-US" sz="2200" dirty="0">
                <a:latin typeface="Garamond" panose="02020404030301010803" pitchFamily="18" charset="0"/>
              </a:rPr>
              <a:t>list is being then forwarded to the remote attacker.</a:t>
            </a: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Trojan Horse Types</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12972160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4525963"/>
          </a:xfrm>
        </p:spPr>
        <p:txBody>
          <a:bodyPr>
            <a:noAutofit/>
          </a:bodyPr>
          <a:lstStyle/>
          <a:p>
            <a:pPr algn="just"/>
            <a:r>
              <a:rPr lang="en-US" sz="2200" b="1" dirty="0">
                <a:latin typeface="Garamond" panose="02020404030301010803" pitchFamily="18" charset="0"/>
              </a:rPr>
              <a:t>Trojan-Downloader</a:t>
            </a:r>
            <a:r>
              <a:rPr lang="en-US" sz="2200" dirty="0">
                <a:latin typeface="Garamond" panose="02020404030301010803" pitchFamily="18" charset="0"/>
              </a:rPr>
              <a:t> – a Trojan that can download other malicious programs to the </a:t>
            </a:r>
            <a:r>
              <a:rPr lang="en-US" sz="2200" dirty="0" smtClean="0">
                <a:latin typeface="Garamond" panose="02020404030301010803" pitchFamily="18" charset="0"/>
              </a:rPr>
              <a:t>target computer</a:t>
            </a:r>
            <a:r>
              <a:rPr lang="en-US" sz="2200" dirty="0">
                <a:latin typeface="Garamond" panose="02020404030301010803" pitchFamily="18" charset="0"/>
              </a:rPr>
              <a:t>. Very often combined with the functionality of Trojan-Dropper. Most </a:t>
            </a:r>
            <a:r>
              <a:rPr lang="en-US" sz="2200" dirty="0" smtClean="0">
                <a:latin typeface="Garamond" panose="02020404030301010803" pitchFamily="18" charset="0"/>
              </a:rPr>
              <a:t>downloaders that </a:t>
            </a:r>
            <a:r>
              <a:rPr lang="en-US" sz="2200" dirty="0">
                <a:latin typeface="Garamond" panose="02020404030301010803" pitchFamily="18" charset="0"/>
              </a:rPr>
              <a:t>are encountered will attempt to download content from the internet rather than the </a:t>
            </a:r>
            <a:r>
              <a:rPr lang="en-US" sz="2200" dirty="0" smtClean="0">
                <a:latin typeface="Garamond" panose="02020404030301010803" pitchFamily="18" charset="0"/>
              </a:rPr>
              <a:t>local network</a:t>
            </a:r>
            <a:r>
              <a:rPr lang="en-US" sz="2200" dirty="0">
                <a:latin typeface="Garamond" panose="02020404030301010803" pitchFamily="18" charset="0"/>
              </a:rPr>
              <a:t>. In order to successfully achieve its primary function, a downloader must run on </a:t>
            </a:r>
            <a:r>
              <a:rPr lang="en-US" sz="2200" dirty="0" smtClean="0">
                <a:latin typeface="Garamond" panose="02020404030301010803" pitchFamily="18" charset="0"/>
              </a:rPr>
              <a:t>a computer </a:t>
            </a:r>
            <a:r>
              <a:rPr lang="en-US" sz="2200" dirty="0">
                <a:latin typeface="Garamond" panose="02020404030301010803" pitchFamily="18" charset="0"/>
              </a:rPr>
              <a:t>that is inadequately protected and connected to a network. This type of Trojan can be either targeted to extort money for "non-existing" threat removal </a:t>
            </a:r>
            <a:r>
              <a:rPr lang="en-US" sz="2200" dirty="0" smtClean="0">
                <a:latin typeface="Garamond" panose="02020404030301010803" pitchFamily="18" charset="0"/>
              </a:rPr>
              <a:t>or in </a:t>
            </a:r>
            <a:r>
              <a:rPr lang="en-US" sz="2200" dirty="0">
                <a:latin typeface="Garamond" panose="02020404030301010803" pitchFamily="18" charset="0"/>
              </a:rPr>
              <a:t>other cases the installation of the program itself injects other malware to the host machine.</a:t>
            </a:r>
          </a:p>
          <a:p>
            <a:pPr algn="just"/>
            <a:r>
              <a:rPr lang="en-US" sz="2200" b="1" dirty="0" err="1">
                <a:latin typeface="Garamond" panose="02020404030301010803" pitchFamily="18" charset="0"/>
              </a:rPr>
              <a:t>FakeAV</a:t>
            </a:r>
            <a:r>
              <a:rPr lang="en-US" sz="2200" dirty="0">
                <a:latin typeface="Garamond" panose="02020404030301010803" pitchFamily="18" charset="0"/>
              </a:rPr>
              <a:t> applications can perform fake scans with variable results, but always detect at least </a:t>
            </a:r>
            <a:r>
              <a:rPr lang="en-US" sz="2200" dirty="0" smtClean="0">
                <a:latin typeface="Garamond" panose="02020404030301010803" pitchFamily="18" charset="0"/>
              </a:rPr>
              <a:t>one malicious </a:t>
            </a:r>
            <a:r>
              <a:rPr lang="en-US" sz="2200" dirty="0">
                <a:latin typeface="Garamond" panose="02020404030301010803" pitchFamily="18" charset="0"/>
              </a:rPr>
              <a:t>object. They may as well drop files that are then ‘detected’. The </a:t>
            </a:r>
            <a:r>
              <a:rPr lang="en-US" sz="2200" dirty="0" err="1">
                <a:latin typeface="Garamond" panose="02020404030301010803" pitchFamily="18" charset="0"/>
              </a:rPr>
              <a:t>FakeAV</a:t>
            </a:r>
            <a:r>
              <a:rPr lang="en-US" sz="2200" dirty="0">
                <a:latin typeface="Garamond" panose="02020404030301010803" pitchFamily="18" charset="0"/>
              </a:rPr>
              <a:t> application </a:t>
            </a:r>
            <a:r>
              <a:rPr lang="en-US" sz="2200" dirty="0" smtClean="0">
                <a:latin typeface="Garamond" panose="02020404030301010803" pitchFamily="18" charset="0"/>
              </a:rPr>
              <a:t>is constantly </a:t>
            </a:r>
            <a:r>
              <a:rPr lang="en-US" sz="2200" dirty="0">
                <a:latin typeface="Garamond" panose="02020404030301010803" pitchFamily="18" charset="0"/>
              </a:rPr>
              <a:t>updated with new interfaces so that they mimic the legitimate anti-virus solutions </a:t>
            </a:r>
            <a:r>
              <a:rPr lang="en-US" sz="2200" dirty="0" smtClean="0">
                <a:latin typeface="Garamond" panose="02020404030301010803" pitchFamily="18" charset="0"/>
              </a:rPr>
              <a:t>and appear </a:t>
            </a:r>
            <a:r>
              <a:rPr lang="en-US" sz="2200" dirty="0">
                <a:latin typeface="Garamond" panose="02020404030301010803" pitchFamily="18" charset="0"/>
              </a:rPr>
              <a:t>very professional to the end users.</a:t>
            </a: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Types of Trojan Horse</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41886627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4525963"/>
          </a:xfrm>
        </p:spPr>
        <p:txBody>
          <a:bodyPr>
            <a:noAutofit/>
          </a:bodyPr>
          <a:lstStyle/>
          <a:p>
            <a:pPr marL="0" indent="0" algn="just">
              <a:buNone/>
            </a:pPr>
            <a:r>
              <a:rPr lang="en-US" sz="2200" b="1" i="1" dirty="0">
                <a:solidFill>
                  <a:srgbClr val="FF0000"/>
                </a:solidFill>
                <a:latin typeface="Garamond" panose="02020404030301010803" pitchFamily="18" charset="0"/>
              </a:rPr>
              <a:t>High Confidentiality</a:t>
            </a:r>
            <a:endParaRPr lang="en-US" sz="2200" b="1" dirty="0">
              <a:solidFill>
                <a:srgbClr val="FF0000"/>
              </a:solidFill>
              <a:latin typeface="Garamond" panose="02020404030301010803" pitchFamily="18" charset="0"/>
            </a:endParaRPr>
          </a:p>
          <a:p>
            <a:pPr algn="just"/>
            <a:r>
              <a:rPr lang="en-US" sz="2200" b="1" i="1" dirty="0">
                <a:latin typeface="Garamond" panose="02020404030301010803" pitchFamily="18" charset="0"/>
              </a:rPr>
              <a:t>Data of Ministry of defense</a:t>
            </a:r>
            <a:r>
              <a:rPr lang="en-US" sz="2200" dirty="0">
                <a:latin typeface="Garamond" panose="02020404030301010803" pitchFamily="18" charset="0"/>
              </a:rPr>
              <a:t> are high confidential requirement.it may cause big risk to civil people if them hand down to wrong people or party.</a:t>
            </a:r>
          </a:p>
          <a:p>
            <a:pPr algn="just"/>
            <a:r>
              <a:rPr lang="en-US" sz="2200" b="1" i="1" dirty="0">
                <a:latin typeface="Garamond" panose="02020404030301010803" pitchFamily="18" charset="0"/>
              </a:rPr>
              <a:t>Data of Mobile Operator Company</a:t>
            </a:r>
            <a:r>
              <a:rPr lang="en-US" sz="2200" dirty="0">
                <a:latin typeface="Garamond" panose="02020404030301010803" pitchFamily="18" charset="0"/>
              </a:rPr>
              <a:t> are high confidential requirement. Leak or disclosed them make big attack to the privacy of the individuals.</a:t>
            </a:r>
          </a:p>
          <a:p>
            <a:pPr marL="0" indent="0" algn="just">
              <a:buNone/>
            </a:pPr>
            <a:r>
              <a:rPr lang="en-US" sz="2200" b="1" i="1" dirty="0">
                <a:solidFill>
                  <a:srgbClr val="FF0000"/>
                </a:solidFill>
                <a:latin typeface="Garamond" panose="02020404030301010803" pitchFamily="18" charset="0"/>
              </a:rPr>
              <a:t>Moderate Confidentiality</a:t>
            </a:r>
            <a:endParaRPr lang="en-US" sz="2200" b="1" dirty="0">
              <a:solidFill>
                <a:srgbClr val="FF0000"/>
              </a:solidFill>
              <a:latin typeface="Garamond" panose="02020404030301010803" pitchFamily="18" charset="0"/>
            </a:endParaRPr>
          </a:p>
          <a:p>
            <a:pPr algn="just"/>
            <a:r>
              <a:rPr lang="en-US" sz="2200" b="1" i="1" dirty="0">
                <a:latin typeface="Garamond" panose="02020404030301010803" pitchFamily="18" charset="0"/>
              </a:rPr>
              <a:t>Data of bank account holder</a:t>
            </a:r>
            <a:r>
              <a:rPr lang="en-US" sz="2200" dirty="0">
                <a:latin typeface="Garamond" panose="02020404030301010803" pitchFamily="18" charset="0"/>
              </a:rPr>
              <a:t> are moderate confidential requirement. Disclosed them make difficulties for the account holder and it affect to trade mark of the bank</a:t>
            </a:r>
          </a:p>
          <a:p>
            <a:pPr marL="0" indent="0" algn="just">
              <a:buNone/>
            </a:pPr>
            <a:r>
              <a:rPr lang="en-US" sz="2200" b="1" i="1" dirty="0">
                <a:solidFill>
                  <a:srgbClr val="FF0000"/>
                </a:solidFill>
                <a:latin typeface="Garamond" panose="02020404030301010803" pitchFamily="18" charset="0"/>
              </a:rPr>
              <a:t>Low Confidentiality</a:t>
            </a:r>
            <a:endParaRPr lang="en-US" sz="2200" b="1" dirty="0">
              <a:solidFill>
                <a:srgbClr val="FF0000"/>
              </a:solidFill>
              <a:latin typeface="Garamond" panose="02020404030301010803" pitchFamily="18" charset="0"/>
            </a:endParaRPr>
          </a:p>
          <a:p>
            <a:pPr algn="just"/>
            <a:r>
              <a:rPr lang="en-US" sz="2200" b="1" i="1" dirty="0">
                <a:latin typeface="Garamond" panose="02020404030301010803" pitchFamily="18" charset="0"/>
              </a:rPr>
              <a:t>Personal data of the employee in company</a:t>
            </a:r>
            <a:r>
              <a:rPr lang="en-US" sz="2200" dirty="0">
                <a:latin typeface="Garamond" panose="02020404030301010803" pitchFamily="18" charset="0"/>
              </a:rPr>
              <a:t> are the low confidentiality requirement. It make minor damage to employee or company.</a:t>
            </a:r>
          </a:p>
          <a:p>
            <a:pPr algn="just"/>
            <a:r>
              <a:rPr lang="en-US" sz="2200" b="1" i="1" dirty="0">
                <a:latin typeface="Garamond" panose="02020404030301010803" pitchFamily="18" charset="0"/>
              </a:rPr>
              <a:t>Income of the company or person</a:t>
            </a:r>
            <a:r>
              <a:rPr lang="en-US" sz="2200" dirty="0">
                <a:latin typeface="Garamond" panose="02020404030301010803" pitchFamily="18" charset="0"/>
              </a:rPr>
              <a:t> is low confidentiality requirement.</a:t>
            </a:r>
          </a:p>
          <a:p>
            <a:pPr algn="just"/>
            <a:endParaRPr lang="en-US" sz="2200" dirty="0">
              <a:latin typeface="Garamond" panose="02020404030301010803" pitchFamily="18" charset="0"/>
            </a:endParaRP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Confidentiality Examples</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39465611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62600"/>
          </a:xfrm>
        </p:spPr>
        <p:txBody>
          <a:bodyPr>
            <a:noAutofit/>
          </a:bodyPr>
          <a:lstStyle/>
          <a:p>
            <a:pPr algn="just"/>
            <a:r>
              <a:rPr lang="en-US" sz="2400" b="1" dirty="0">
                <a:latin typeface="Garamond" panose="02020404030301010803" pitchFamily="18" charset="0"/>
              </a:rPr>
              <a:t>Trojan-Spy </a:t>
            </a:r>
            <a:r>
              <a:rPr lang="en-US" sz="2400" dirty="0">
                <a:latin typeface="Garamond" panose="02020404030301010803" pitchFamily="18" charset="0"/>
              </a:rPr>
              <a:t>– this Trojan has a similar functionality to the Info stealer or Trojan-PSW and </a:t>
            </a:r>
            <a:r>
              <a:rPr lang="en-US" sz="2400" dirty="0" smtClean="0">
                <a:latin typeface="Garamond" panose="02020404030301010803" pitchFamily="18" charset="0"/>
              </a:rPr>
              <a:t>its purpose </a:t>
            </a:r>
            <a:r>
              <a:rPr lang="en-US" sz="2400" dirty="0">
                <a:latin typeface="Garamond" panose="02020404030301010803" pitchFamily="18" charset="0"/>
              </a:rPr>
              <a:t>is to spy on the actions executed on the target host. These can include tracking </a:t>
            </a:r>
            <a:r>
              <a:rPr lang="en-US" sz="2400" dirty="0" smtClean="0">
                <a:latin typeface="Garamond" panose="02020404030301010803" pitchFamily="18" charset="0"/>
              </a:rPr>
              <a:t>data entered </a:t>
            </a:r>
            <a:r>
              <a:rPr lang="en-US" sz="2400" dirty="0">
                <a:latin typeface="Garamond" panose="02020404030301010803" pitchFamily="18" charset="0"/>
              </a:rPr>
              <a:t>via keystrokes, collecting screenshots, listing active processes/ services on the host </a:t>
            </a:r>
            <a:r>
              <a:rPr lang="en-US" sz="2400" dirty="0" smtClean="0">
                <a:latin typeface="Garamond" panose="02020404030301010803" pitchFamily="18" charset="0"/>
              </a:rPr>
              <a:t>or stealing </a:t>
            </a:r>
            <a:r>
              <a:rPr lang="en-US" sz="2400" dirty="0">
                <a:latin typeface="Garamond" panose="02020404030301010803" pitchFamily="18" charset="0"/>
              </a:rPr>
              <a:t>passwords.</a:t>
            </a:r>
          </a:p>
          <a:p>
            <a:pPr algn="just"/>
            <a:r>
              <a:rPr lang="en-US" sz="2400" b="1" dirty="0">
                <a:latin typeface="Garamond" panose="02020404030301010803" pitchFamily="18" charset="0"/>
              </a:rPr>
              <a:t>Trojan-Clicker or Trojan-AD clicker </a:t>
            </a:r>
            <a:r>
              <a:rPr lang="en-US" sz="2400" dirty="0">
                <a:latin typeface="Garamond" panose="02020404030301010803" pitchFamily="18" charset="0"/>
              </a:rPr>
              <a:t>– a Trojan that continuously attempts to connect to </a:t>
            </a:r>
            <a:r>
              <a:rPr lang="en-US" sz="2400" dirty="0" smtClean="0">
                <a:latin typeface="Garamond" panose="02020404030301010803" pitchFamily="18" charset="0"/>
              </a:rPr>
              <a:t>specific websites </a:t>
            </a:r>
            <a:r>
              <a:rPr lang="en-US" sz="2400" dirty="0">
                <a:latin typeface="Garamond" panose="02020404030301010803" pitchFamily="18" charset="0"/>
              </a:rPr>
              <a:t>in order to boost the visit counters on those sites. More specific functionality of the</a:t>
            </a:r>
          </a:p>
          <a:p>
            <a:pPr algn="just"/>
            <a:r>
              <a:rPr lang="en-US" sz="2400" dirty="0" smtClean="0">
                <a:latin typeface="Garamond" panose="02020404030301010803" pitchFamily="18" charset="0"/>
              </a:rPr>
              <a:t>Trojan </a:t>
            </a:r>
            <a:r>
              <a:rPr lang="en-US" sz="2400" dirty="0">
                <a:latin typeface="Garamond" panose="02020404030301010803" pitchFamily="18" charset="0"/>
              </a:rPr>
              <a:t>can include generating traffic to pay-per-click web advertising campaigns in order </a:t>
            </a:r>
            <a:r>
              <a:rPr lang="en-US" sz="2400" dirty="0" smtClean="0">
                <a:latin typeface="Garamond" panose="02020404030301010803" pitchFamily="18" charset="0"/>
              </a:rPr>
              <a:t>to create </a:t>
            </a:r>
            <a:r>
              <a:rPr lang="en-US" sz="2400" dirty="0">
                <a:latin typeface="Garamond" panose="02020404030301010803" pitchFamily="18" charset="0"/>
              </a:rPr>
              <a:t>or boost revenue.</a:t>
            </a:r>
          </a:p>
          <a:p>
            <a:pPr algn="just"/>
            <a:r>
              <a:rPr lang="en-US" sz="2400" b="1" dirty="0" smtClean="0">
                <a:latin typeface="Garamond" panose="02020404030301010803" pitchFamily="18" charset="0"/>
              </a:rPr>
              <a:t>Trojan-SMS</a:t>
            </a:r>
            <a:r>
              <a:rPr lang="en-US" sz="2400" dirty="0" smtClean="0">
                <a:latin typeface="Garamond" panose="02020404030301010803" pitchFamily="18" charset="0"/>
              </a:rPr>
              <a:t> </a:t>
            </a:r>
            <a:r>
              <a:rPr lang="en-US" sz="2400" dirty="0">
                <a:latin typeface="Garamond" panose="02020404030301010803" pitchFamily="18" charset="0"/>
              </a:rPr>
              <a:t>– a Trojan used to send text messages from infected mobile devices to premium </a:t>
            </a:r>
            <a:r>
              <a:rPr lang="en-US" sz="2400" dirty="0" smtClean="0">
                <a:latin typeface="Garamond" panose="02020404030301010803" pitchFamily="18" charset="0"/>
              </a:rPr>
              <a:t>rate paid </a:t>
            </a:r>
            <a:r>
              <a:rPr lang="en-US" sz="2400" dirty="0">
                <a:latin typeface="Garamond" panose="02020404030301010803" pitchFamily="18" charset="0"/>
              </a:rPr>
              <a:t>phone numbers.</a:t>
            </a: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Trojan Horse</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9170743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4525963"/>
          </a:xfrm>
        </p:spPr>
        <p:txBody>
          <a:bodyPr>
            <a:normAutofit fontScale="85000" lnSpcReduction="10000"/>
          </a:bodyPr>
          <a:lstStyle/>
          <a:p>
            <a:pPr algn="just"/>
            <a:r>
              <a:rPr lang="en-US" b="1" dirty="0" err="1">
                <a:latin typeface="Garamond" panose="02020404030301010803" pitchFamily="18" charset="0"/>
              </a:rPr>
              <a:t>Cryptolock</a:t>
            </a:r>
            <a:r>
              <a:rPr lang="en-US" b="1" dirty="0">
                <a:latin typeface="Garamond" panose="02020404030301010803" pitchFamily="18" charset="0"/>
              </a:rPr>
              <a:t> Trojan </a:t>
            </a:r>
            <a:r>
              <a:rPr lang="en-US" dirty="0">
                <a:latin typeface="Garamond" panose="02020404030301010803" pitchFamily="18" charset="0"/>
              </a:rPr>
              <a:t>(</a:t>
            </a:r>
            <a:r>
              <a:rPr lang="en-US" dirty="0" err="1">
                <a:latin typeface="Garamond" panose="02020404030301010803" pitchFamily="18" charset="0"/>
              </a:rPr>
              <a:t>Trojan.Cryptolocker</a:t>
            </a:r>
            <a:r>
              <a:rPr lang="en-US" dirty="0">
                <a:latin typeface="Garamond" panose="02020404030301010803" pitchFamily="18" charset="0"/>
              </a:rPr>
              <a:t>) – this is a new variation of Ransomware </a:t>
            </a:r>
            <a:r>
              <a:rPr lang="en-US" dirty="0" smtClean="0">
                <a:latin typeface="Garamond" panose="02020404030301010803" pitchFamily="18" charset="0"/>
              </a:rPr>
              <a:t>Trojan emerged </a:t>
            </a:r>
            <a:r>
              <a:rPr lang="en-US" dirty="0">
                <a:latin typeface="Garamond" panose="02020404030301010803" pitchFamily="18" charset="0"/>
              </a:rPr>
              <a:t>in 2013, in a difference to a </a:t>
            </a:r>
            <a:r>
              <a:rPr lang="en-US" dirty="0" err="1">
                <a:latin typeface="Garamond" panose="02020404030301010803" pitchFamily="18" charset="0"/>
              </a:rPr>
              <a:t>Ransomlock</a:t>
            </a:r>
            <a:r>
              <a:rPr lang="en-US" dirty="0">
                <a:latin typeface="Garamond" panose="02020404030301010803" pitchFamily="18" charset="0"/>
              </a:rPr>
              <a:t> Trojan (that only locks </a:t>
            </a:r>
            <a:r>
              <a:rPr lang="en-US" dirty="0" smtClean="0">
                <a:latin typeface="Garamond" panose="02020404030301010803" pitchFamily="18" charset="0"/>
              </a:rPr>
              <a:t> computer </a:t>
            </a:r>
            <a:r>
              <a:rPr lang="en-US" dirty="0">
                <a:latin typeface="Garamond" panose="02020404030301010803" pitchFamily="18" charset="0"/>
              </a:rPr>
              <a:t>screen </a:t>
            </a:r>
            <a:r>
              <a:rPr lang="en-US" dirty="0" smtClean="0">
                <a:latin typeface="Garamond" panose="02020404030301010803" pitchFamily="18" charset="0"/>
              </a:rPr>
              <a:t>or some </a:t>
            </a:r>
            <a:r>
              <a:rPr lang="en-US" dirty="0">
                <a:latin typeface="Garamond" panose="02020404030301010803" pitchFamily="18" charset="0"/>
              </a:rPr>
              <a:t>part of computer functionality), the </a:t>
            </a:r>
            <a:r>
              <a:rPr lang="en-US" dirty="0" err="1">
                <a:latin typeface="Garamond" panose="02020404030301010803" pitchFamily="18" charset="0"/>
              </a:rPr>
              <a:t>Cryptolock</a:t>
            </a:r>
            <a:r>
              <a:rPr lang="en-US" dirty="0">
                <a:latin typeface="Garamond" panose="02020404030301010803" pitchFamily="18" charset="0"/>
              </a:rPr>
              <a:t> Trojan encrypts and locks individual files.</a:t>
            </a:r>
          </a:p>
          <a:p>
            <a:r>
              <a:rPr lang="en-US" dirty="0">
                <a:latin typeface="Garamond" panose="02020404030301010803" pitchFamily="18" charset="0"/>
              </a:rPr>
              <a:t>While the </a:t>
            </a:r>
            <a:r>
              <a:rPr lang="en-US" dirty="0" err="1">
                <a:latin typeface="Garamond" panose="02020404030301010803" pitchFamily="18" charset="0"/>
              </a:rPr>
              <a:t>Cryptolocker</a:t>
            </a:r>
            <a:r>
              <a:rPr lang="en-US" dirty="0">
                <a:latin typeface="Garamond" panose="02020404030301010803" pitchFamily="18" charset="0"/>
              </a:rPr>
              <a:t> uses a common Trojan spreading techniques like spam email and </a:t>
            </a:r>
            <a:r>
              <a:rPr lang="en-US" dirty="0" smtClean="0">
                <a:latin typeface="Garamond" panose="02020404030301010803" pitchFamily="18" charset="0"/>
              </a:rPr>
              <a:t>social engineering </a:t>
            </a:r>
            <a:r>
              <a:rPr lang="en-US" dirty="0">
                <a:latin typeface="Garamond" panose="02020404030301010803" pitchFamily="18" charset="0"/>
              </a:rPr>
              <a:t>in order to infect victims, the threat itself uses more sophisticated techniques </a:t>
            </a:r>
            <a:r>
              <a:rPr lang="en-US" dirty="0" smtClean="0">
                <a:latin typeface="Garamond" panose="02020404030301010803" pitchFamily="18" charset="0"/>
              </a:rPr>
              <a:t>likes public-key </a:t>
            </a:r>
            <a:r>
              <a:rPr lang="en-US" dirty="0">
                <a:latin typeface="Garamond" panose="02020404030301010803" pitchFamily="18" charset="0"/>
              </a:rPr>
              <a:t>cryptography with strong RSA 2048 encryption.</a:t>
            </a: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Types of </a:t>
            </a:r>
            <a:r>
              <a:rPr lang="en-US" altLang="en-US" sz="3000" b="1" smtClean="0">
                <a:solidFill>
                  <a:srgbClr val="FFFFFF"/>
                </a:solidFill>
                <a:latin typeface="Garamond" pitchFamily="18" charset="0"/>
                <a:sym typeface="Quattrocento Sans"/>
              </a:rPr>
              <a:t>Trojan Horse</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8470440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4525963"/>
          </a:xfrm>
        </p:spPr>
        <p:txBody>
          <a:bodyPr>
            <a:normAutofit/>
          </a:bodyPr>
          <a:lstStyle/>
          <a:p>
            <a:pPr algn="just"/>
            <a:endParaRPr lang="en-US" dirty="0">
              <a:latin typeface="Garamond" panose="02020404030301010803" pitchFamily="18" charset="0"/>
            </a:endParaRP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Other Security Threats </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pic>
        <p:nvPicPr>
          <p:cNvPr id="1026" name="Picture 2" descr="Types of malw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762000"/>
            <a:ext cx="6705600" cy="4693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2434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4525963"/>
          </a:xfrm>
        </p:spPr>
        <p:txBody>
          <a:bodyPr>
            <a:noAutofit/>
          </a:bodyPr>
          <a:lstStyle/>
          <a:p>
            <a:pPr algn="just"/>
            <a:r>
              <a:rPr lang="en-US" sz="1800" dirty="0">
                <a:latin typeface="Garamond" panose="02020404030301010803" pitchFamily="18" charset="0"/>
              </a:rPr>
              <a:t>Network attack is usually defined as an intrusion on the network infrastructure that will first </a:t>
            </a:r>
            <a:r>
              <a:rPr lang="en-US" sz="1800" dirty="0" err="1" smtClean="0">
                <a:latin typeface="Garamond" panose="02020404030301010803" pitchFamily="18" charset="0"/>
              </a:rPr>
              <a:t>analyse</a:t>
            </a:r>
            <a:r>
              <a:rPr lang="en-US" sz="1800" dirty="0" smtClean="0">
                <a:latin typeface="Garamond" panose="02020404030301010803" pitchFamily="18" charset="0"/>
              </a:rPr>
              <a:t> the </a:t>
            </a:r>
            <a:r>
              <a:rPr lang="en-US" sz="1800" dirty="0">
                <a:latin typeface="Garamond" panose="02020404030301010803" pitchFamily="18" charset="0"/>
              </a:rPr>
              <a:t>environment and collect information in order to exploit the existing open ports or vulnerabilities</a:t>
            </a:r>
            <a:r>
              <a:rPr lang="en-US" sz="1800" dirty="0" smtClean="0">
                <a:latin typeface="Garamond" panose="02020404030301010803" pitchFamily="18" charset="0"/>
              </a:rPr>
              <a:t>. This </a:t>
            </a:r>
            <a:r>
              <a:rPr lang="en-US" sz="1800" dirty="0">
                <a:latin typeface="Garamond" panose="02020404030301010803" pitchFamily="18" charset="0"/>
              </a:rPr>
              <a:t>may include unauthorized access to </a:t>
            </a:r>
            <a:r>
              <a:rPr lang="en-US" sz="1800" dirty="0" err="1">
                <a:latin typeface="Garamond" panose="02020404030301010803" pitchFamily="18" charset="0"/>
              </a:rPr>
              <a:t>organisation</a:t>
            </a:r>
            <a:r>
              <a:rPr lang="en-US" sz="1800" dirty="0">
                <a:latin typeface="Garamond" panose="02020404030301010803" pitchFamily="18" charset="0"/>
              </a:rPr>
              <a:t> resources</a:t>
            </a:r>
            <a:r>
              <a:rPr lang="en-US" sz="1800" dirty="0" smtClean="0">
                <a:latin typeface="Garamond" panose="02020404030301010803" pitchFamily="18" charset="0"/>
              </a:rPr>
              <a:t>.</a:t>
            </a:r>
          </a:p>
          <a:p>
            <a:pPr marL="0" indent="0" algn="just">
              <a:buNone/>
            </a:pPr>
            <a:r>
              <a:rPr lang="en-US" sz="1800" b="1" u="sng" dirty="0" smtClean="0">
                <a:latin typeface="Garamond" panose="02020404030301010803" pitchFamily="18" charset="0"/>
              </a:rPr>
              <a:t>Characteristics </a:t>
            </a:r>
            <a:r>
              <a:rPr lang="en-US" sz="1800" b="1" u="sng" dirty="0">
                <a:latin typeface="Garamond" panose="02020404030301010803" pitchFamily="18" charset="0"/>
              </a:rPr>
              <a:t>of network </a:t>
            </a:r>
            <a:r>
              <a:rPr lang="en-US" sz="1800" b="1" u="sng" dirty="0" smtClean="0">
                <a:latin typeface="Garamond" panose="02020404030301010803" pitchFamily="18" charset="0"/>
              </a:rPr>
              <a:t>attacks:</a:t>
            </a:r>
          </a:p>
          <a:p>
            <a:pPr algn="just"/>
            <a:r>
              <a:rPr lang="en-US" sz="1800" b="1" dirty="0" smtClean="0">
                <a:latin typeface="Garamond" panose="02020404030301010803" pitchFamily="18" charset="0"/>
              </a:rPr>
              <a:t>Passive </a:t>
            </a:r>
            <a:r>
              <a:rPr lang="en-US" sz="1800" b="1" dirty="0">
                <a:latin typeface="Garamond" panose="02020404030301010803" pitchFamily="18" charset="0"/>
              </a:rPr>
              <a:t>attacks:</a:t>
            </a:r>
            <a:r>
              <a:rPr lang="en-US" sz="1800" dirty="0">
                <a:latin typeface="Garamond" panose="02020404030301010803" pitchFamily="18" charset="0"/>
              </a:rPr>
              <a:t> they refer to attack where the purpose is only to learn and get </a:t>
            </a:r>
            <a:r>
              <a:rPr lang="en-US" sz="1800" dirty="0" smtClean="0">
                <a:latin typeface="Garamond" panose="02020404030301010803" pitchFamily="18" charset="0"/>
              </a:rPr>
              <a:t>some information from the system, but the system resources are not altered or disabled in any way.</a:t>
            </a:r>
          </a:p>
          <a:p>
            <a:pPr algn="just"/>
            <a:r>
              <a:rPr lang="en-US" sz="1800" b="1" dirty="0" smtClean="0">
                <a:latin typeface="Garamond" panose="02020404030301010803" pitchFamily="18" charset="0"/>
              </a:rPr>
              <a:t>Active attacks: </a:t>
            </a:r>
            <a:r>
              <a:rPr lang="en-US" sz="1800" dirty="0" smtClean="0">
                <a:latin typeface="Garamond" panose="02020404030301010803" pitchFamily="18" charset="0"/>
              </a:rPr>
              <a:t>in this type of network attack, the perpetrator accesses and either alters, disables or destroys resources or data.</a:t>
            </a:r>
          </a:p>
          <a:p>
            <a:pPr algn="just"/>
            <a:r>
              <a:rPr lang="en-US" sz="1800" b="1" dirty="0" smtClean="0">
                <a:latin typeface="Garamond" panose="02020404030301010803" pitchFamily="18" charset="0"/>
              </a:rPr>
              <a:t>Outside </a:t>
            </a:r>
            <a:r>
              <a:rPr lang="en-US" sz="1800" b="1" dirty="0">
                <a:latin typeface="Garamond" panose="02020404030301010803" pitchFamily="18" charset="0"/>
              </a:rPr>
              <a:t>attack: </a:t>
            </a:r>
            <a:r>
              <a:rPr lang="en-US" sz="1800" dirty="0">
                <a:latin typeface="Garamond" panose="02020404030301010803" pitchFamily="18" charset="0"/>
              </a:rPr>
              <a:t>when attack is performed from outside of the organization by </a:t>
            </a:r>
            <a:r>
              <a:rPr lang="en-US" sz="1800" dirty="0" smtClean="0">
                <a:latin typeface="Garamond" panose="02020404030301010803" pitchFamily="18" charset="0"/>
              </a:rPr>
              <a:t>unauthorized entity </a:t>
            </a:r>
            <a:r>
              <a:rPr lang="en-US" sz="1800" dirty="0">
                <a:latin typeface="Garamond" panose="02020404030301010803" pitchFamily="18" charset="0"/>
              </a:rPr>
              <a:t>it is said to be an outside attack.</a:t>
            </a:r>
          </a:p>
          <a:p>
            <a:pPr algn="just"/>
            <a:r>
              <a:rPr lang="en-US" sz="1800" b="1" dirty="0" smtClean="0">
                <a:latin typeface="Garamond" panose="02020404030301010803" pitchFamily="18" charset="0"/>
              </a:rPr>
              <a:t>Inside </a:t>
            </a:r>
            <a:r>
              <a:rPr lang="en-US" sz="1800" b="1" dirty="0">
                <a:latin typeface="Garamond" panose="02020404030301010803" pitchFamily="18" charset="0"/>
              </a:rPr>
              <a:t>attack: </a:t>
            </a:r>
            <a:r>
              <a:rPr lang="en-US" sz="1800" dirty="0">
                <a:latin typeface="Garamond" panose="02020404030301010803" pitchFamily="18" charset="0"/>
              </a:rPr>
              <a:t>if an attack is performed from within the company by an "insider" that </a:t>
            </a:r>
            <a:r>
              <a:rPr lang="en-US" sz="1800" dirty="0" smtClean="0">
                <a:latin typeface="Garamond" panose="02020404030301010803" pitchFamily="18" charset="0"/>
              </a:rPr>
              <a:t>already has </a:t>
            </a:r>
            <a:r>
              <a:rPr lang="en-US" sz="1800" dirty="0">
                <a:latin typeface="Garamond" panose="02020404030301010803" pitchFamily="18" charset="0"/>
              </a:rPr>
              <a:t>certain access to the network it is considered to be an inside attack.</a:t>
            </a:r>
          </a:p>
          <a:p>
            <a:pPr algn="just"/>
            <a:r>
              <a:rPr lang="en-US" sz="1800" dirty="0" smtClean="0">
                <a:latin typeface="Garamond" panose="02020404030301010803" pitchFamily="18" charset="0"/>
              </a:rPr>
              <a:t>Others </a:t>
            </a:r>
            <a:r>
              <a:rPr lang="en-US" sz="1800" dirty="0">
                <a:latin typeface="Garamond" panose="02020404030301010803" pitchFamily="18" charset="0"/>
              </a:rPr>
              <a:t>such as end users targeted attacks (like phishing or social engineering): these </a:t>
            </a:r>
            <a:r>
              <a:rPr lang="en-US" sz="1800" dirty="0" smtClean="0">
                <a:latin typeface="Garamond" panose="02020404030301010803" pitchFamily="18" charset="0"/>
              </a:rPr>
              <a:t>attacks are </a:t>
            </a:r>
            <a:r>
              <a:rPr lang="en-US" sz="1800" dirty="0">
                <a:latin typeface="Garamond" panose="02020404030301010803" pitchFamily="18" charset="0"/>
              </a:rPr>
              <a:t>not directly referred to as network attacks, but are important to know due to </a:t>
            </a:r>
            <a:r>
              <a:rPr lang="en-US" sz="1800" dirty="0" smtClean="0">
                <a:latin typeface="Garamond" panose="02020404030301010803" pitchFamily="18" charset="0"/>
              </a:rPr>
              <a:t>their widespread </a:t>
            </a:r>
            <a:r>
              <a:rPr lang="en-US" sz="1800" dirty="0">
                <a:latin typeface="Garamond" panose="02020404030301010803" pitchFamily="18" charset="0"/>
              </a:rPr>
              <a:t>occurrences.</a:t>
            </a: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Network Attacks</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33897214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26" y="457201"/>
            <a:ext cx="8734974"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Network Attacks</a:t>
            </a:r>
            <a:endParaRPr lang="en-US" altLang="en-US" sz="3000" b="1" dirty="0">
              <a:solidFill>
                <a:srgbClr val="FFFFFF"/>
              </a:solidFill>
              <a:latin typeface="Garamond" pitchFamily="18" charset="0"/>
              <a:sym typeface="Quattrocento Sans"/>
            </a:endParaRPr>
          </a:p>
        </p:txBody>
      </p:sp>
      <p:sp>
        <p:nvSpPr>
          <p:cNvPr id="6"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38326250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AutoShape 2" descr="Social engineering attack on hospital staff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Social engineering attack on hospital staff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5" y="1066800"/>
            <a:ext cx="718185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Social Engineering</a:t>
            </a:r>
            <a:endParaRPr lang="en-US" altLang="en-US" sz="3000" b="1" dirty="0">
              <a:solidFill>
                <a:srgbClr val="FFFFFF"/>
              </a:solidFill>
              <a:latin typeface="Garamond" pitchFamily="18" charset="0"/>
              <a:sym typeface="Quattrocento Sans"/>
            </a:endParaRPr>
          </a:p>
        </p:txBody>
      </p:sp>
      <p:sp>
        <p:nvSpPr>
          <p:cNvPr id="7"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20943965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857" y="591457"/>
            <a:ext cx="8229600" cy="4525963"/>
          </a:xfrm>
        </p:spPr>
        <p:txBody>
          <a:bodyPr>
            <a:normAutofit fontScale="55000" lnSpcReduction="20000"/>
          </a:bodyPr>
          <a:lstStyle/>
          <a:p>
            <a:endParaRPr lang="en-US" dirty="0" smtClean="0"/>
          </a:p>
          <a:p>
            <a:endParaRPr lang="en-US" dirty="0"/>
          </a:p>
          <a:p>
            <a:r>
              <a:rPr lang="en-US" dirty="0" smtClean="0"/>
              <a:t>CEO Fraud (Business Email Compromise)</a:t>
            </a:r>
          </a:p>
          <a:p>
            <a:r>
              <a:rPr lang="en-US" dirty="0" smtClean="0"/>
              <a:t>Clone Phishing</a:t>
            </a:r>
          </a:p>
          <a:p>
            <a:r>
              <a:rPr lang="en-US" dirty="0" smtClean="0"/>
              <a:t>Domain Spoofing</a:t>
            </a:r>
          </a:p>
          <a:p>
            <a:r>
              <a:rPr lang="en-US" dirty="0" smtClean="0"/>
              <a:t>Evil Twin</a:t>
            </a:r>
          </a:p>
          <a:p>
            <a:r>
              <a:rPr lang="en-US" dirty="0" smtClean="0"/>
              <a:t>HTTPS Phishing</a:t>
            </a:r>
          </a:p>
          <a:p>
            <a:r>
              <a:rPr lang="en-US" dirty="0" err="1" smtClean="0"/>
              <a:t>Smishing</a:t>
            </a:r>
            <a:endParaRPr lang="en-US" dirty="0" smtClean="0"/>
          </a:p>
          <a:p>
            <a:r>
              <a:rPr lang="en-US" dirty="0" smtClean="0"/>
              <a:t>Spear Phishing</a:t>
            </a:r>
          </a:p>
          <a:p>
            <a:r>
              <a:rPr lang="en-US" dirty="0" smtClean="0"/>
              <a:t>Vishing</a:t>
            </a:r>
          </a:p>
          <a:p>
            <a:r>
              <a:rPr lang="en-US" dirty="0" smtClean="0"/>
              <a:t>Watering Hole phishing</a:t>
            </a:r>
          </a:p>
          <a:p>
            <a:r>
              <a:rPr lang="en-US" dirty="0" smtClean="0"/>
              <a:t>Whaling</a:t>
            </a:r>
          </a:p>
          <a:p>
            <a:endParaRPr lang="en-US" dirty="0"/>
          </a:p>
          <a:p>
            <a:r>
              <a:rPr lang="en-US" dirty="0">
                <a:hlinkClick r:id="rId2"/>
              </a:rPr>
              <a:t>https://www.thesslstore.com/blog/10-types-of-phishing-attacks-and-phishing-scams/</a:t>
            </a:r>
            <a:endParaRPr lang="en-US" dirty="0"/>
          </a:p>
          <a:p>
            <a:endParaRPr lang="en-US" dirty="0"/>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Phishing Attack</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pic>
        <p:nvPicPr>
          <p:cNvPr id="5122" name="Picture 2" descr="Image for po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587828"/>
            <a:ext cx="4495800" cy="2450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7274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81000"/>
            <a:ext cx="7019925"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171825"/>
            <a:ext cx="3048000" cy="24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171825"/>
            <a:ext cx="2286000" cy="2251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2899697"/>
            <a:ext cx="2276798" cy="2034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Phishing Attack</a:t>
            </a:r>
            <a:endParaRPr lang="en-US" altLang="en-US" sz="3000" b="1" dirty="0">
              <a:solidFill>
                <a:srgbClr val="FFFFFF"/>
              </a:solidFill>
              <a:latin typeface="Garamond" pitchFamily="18" charset="0"/>
              <a:sym typeface="Quattrocento Sans"/>
            </a:endParaRPr>
          </a:p>
        </p:txBody>
      </p:sp>
      <p:sp>
        <p:nvSpPr>
          <p:cNvPr id="9"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41154645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4525963"/>
          </a:xfrm>
        </p:spPr>
        <p:txBody>
          <a:bodyPr>
            <a:noAutofit/>
          </a:bodyPr>
          <a:lstStyle/>
          <a:p>
            <a:pPr algn="just"/>
            <a:r>
              <a:rPr lang="en-US" sz="2400" dirty="0">
                <a:latin typeface="Garamond" panose="02020404030301010803" pitchFamily="18" charset="0"/>
              </a:rPr>
              <a:t>1. Never open or download a file from an unsolicited email, even from someone you know</a:t>
            </a:r>
          </a:p>
          <a:p>
            <a:pPr algn="just"/>
            <a:r>
              <a:rPr lang="en-US" sz="2400" dirty="0">
                <a:latin typeface="Garamond" panose="02020404030301010803" pitchFamily="18" charset="0"/>
              </a:rPr>
              <a:t>(you can call or email the person to double check that it really came from them).</a:t>
            </a:r>
          </a:p>
          <a:p>
            <a:pPr algn="just"/>
            <a:r>
              <a:rPr lang="en-US" sz="2400" dirty="0">
                <a:latin typeface="Garamond" panose="02020404030301010803" pitchFamily="18" charset="0"/>
              </a:rPr>
              <a:t>2. Keep your operating system updated.</a:t>
            </a:r>
          </a:p>
          <a:p>
            <a:pPr algn="just"/>
            <a:r>
              <a:rPr lang="en-US" sz="2400" dirty="0">
                <a:latin typeface="Garamond" panose="02020404030301010803" pitchFamily="18" charset="0"/>
              </a:rPr>
              <a:t>3. Use a reputable anti-virus program.</a:t>
            </a:r>
          </a:p>
          <a:p>
            <a:pPr algn="just"/>
            <a:r>
              <a:rPr lang="en-US" sz="2400" dirty="0">
                <a:latin typeface="Garamond" panose="02020404030301010803" pitchFamily="18" charset="0"/>
              </a:rPr>
              <a:t>4. Enable two factor authentication whenever available.</a:t>
            </a:r>
          </a:p>
          <a:p>
            <a:pPr algn="just"/>
            <a:r>
              <a:rPr lang="en-US" sz="2400" dirty="0">
                <a:latin typeface="Garamond" panose="02020404030301010803" pitchFamily="18" charset="0"/>
              </a:rPr>
              <a:t>5. Confirm the authenticity of a website prior to entering login credentials by looking for a</a:t>
            </a:r>
          </a:p>
          <a:p>
            <a:pPr algn="just"/>
            <a:r>
              <a:rPr lang="en-US" sz="2400" dirty="0">
                <a:latin typeface="Garamond" panose="02020404030301010803" pitchFamily="18" charset="0"/>
              </a:rPr>
              <a:t>reputable security trust mark.</a:t>
            </a:r>
          </a:p>
          <a:p>
            <a:pPr algn="just"/>
            <a:r>
              <a:rPr lang="en-US" sz="2400" dirty="0">
                <a:latin typeface="Garamond" panose="02020404030301010803" pitchFamily="18" charset="0"/>
              </a:rPr>
              <a:t>6. Look for HTTPS in the address bar when you enter any sensitive personal information on a</a:t>
            </a:r>
          </a:p>
          <a:p>
            <a:pPr algn="just"/>
            <a:r>
              <a:rPr lang="en-US" sz="2400" dirty="0">
                <a:latin typeface="Garamond" panose="02020404030301010803" pitchFamily="18" charset="0"/>
              </a:rPr>
              <a:t>website to make sure your data will be encrypted.</a:t>
            </a: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Phishing Attack  Security</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21532762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99" y="1676400"/>
            <a:ext cx="8435473"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Phishing Attack – watering hole Attack</a:t>
            </a:r>
            <a:endParaRPr lang="en-US" altLang="en-US" sz="3000" b="1" dirty="0">
              <a:solidFill>
                <a:srgbClr val="FFFFFF"/>
              </a:solidFill>
              <a:latin typeface="Garamond" pitchFamily="18" charset="0"/>
              <a:sym typeface="Quattrocento Sans"/>
            </a:endParaRPr>
          </a:p>
        </p:txBody>
      </p:sp>
      <p:sp>
        <p:nvSpPr>
          <p:cNvPr id="6"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16782231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4525963"/>
          </a:xfrm>
        </p:spPr>
        <p:txBody>
          <a:bodyPr>
            <a:normAutofit fontScale="85000" lnSpcReduction="10000"/>
          </a:bodyPr>
          <a:lstStyle/>
          <a:p>
            <a:pPr algn="just"/>
            <a:r>
              <a:rPr lang="en-US" dirty="0" smtClean="0">
                <a:latin typeface="Garamond" panose="02020404030301010803" pitchFamily="18" charset="0"/>
              </a:rPr>
              <a:t>It </a:t>
            </a:r>
            <a:r>
              <a:rPr lang="en-US" dirty="0">
                <a:latin typeface="Garamond" panose="02020404030301010803" pitchFamily="18" charset="0"/>
              </a:rPr>
              <a:t>should be that the integrity of data. Data or information should read only specified person or party that they planned before. Only authorized party can modify or remove the data under the legal system that they confirmed early. There are two related concepts.</a:t>
            </a:r>
          </a:p>
          <a:p>
            <a:pPr algn="just"/>
            <a:r>
              <a:rPr lang="en-US" b="1" i="1" dirty="0">
                <a:solidFill>
                  <a:srgbClr val="FF0000"/>
                </a:solidFill>
                <a:latin typeface="Garamond" panose="02020404030301010803" pitchFamily="18" charset="0"/>
              </a:rPr>
              <a:t>Data integrity</a:t>
            </a:r>
            <a:r>
              <a:rPr lang="en-US" dirty="0">
                <a:latin typeface="Garamond" panose="02020404030301010803" pitchFamily="18" charset="0"/>
              </a:rPr>
              <a:t> – Data or information can change only specialized type and specialized person(s) or party</a:t>
            </a:r>
          </a:p>
          <a:p>
            <a:pPr algn="just"/>
            <a:r>
              <a:rPr lang="en-US" b="1" i="1" dirty="0">
                <a:solidFill>
                  <a:srgbClr val="FF0000"/>
                </a:solidFill>
                <a:latin typeface="Garamond" panose="02020404030301010803" pitchFamily="18" charset="0"/>
              </a:rPr>
              <a:t>System integrity</a:t>
            </a:r>
            <a:r>
              <a:rPr lang="en-US" dirty="0">
                <a:latin typeface="Garamond" panose="02020404030301010803" pitchFamily="18" charset="0"/>
              </a:rPr>
              <a:t> – System work on its own way that it planned before without any unauthorized manipulation. We can’t change the procedure of system that we necessary.</a:t>
            </a:r>
          </a:p>
          <a:p>
            <a:pPr algn="just"/>
            <a:endParaRPr lang="en-US" dirty="0">
              <a:latin typeface="Garamond" panose="02020404030301010803" pitchFamily="18" charset="0"/>
            </a:endParaRP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Integrity</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10470750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4525963"/>
          </a:xfrm>
        </p:spPr>
        <p:txBody>
          <a:bodyPr/>
          <a:lstStyle/>
          <a:p>
            <a:pPr algn="just"/>
            <a:r>
              <a:rPr lang="en-US" dirty="0">
                <a:latin typeface="Garamond" panose="02020404030301010803" pitchFamily="18" charset="0"/>
              </a:rPr>
              <a:t>it is a technique used to masquerade a person, program or an address as another </a:t>
            </a:r>
            <a:r>
              <a:rPr lang="en-US" dirty="0" smtClean="0">
                <a:latin typeface="Garamond" panose="02020404030301010803" pitchFamily="18" charset="0"/>
              </a:rPr>
              <a:t>by falsifying </a:t>
            </a:r>
            <a:r>
              <a:rPr lang="en-US" dirty="0">
                <a:latin typeface="Garamond" panose="02020404030301010803" pitchFamily="18" charset="0"/>
              </a:rPr>
              <a:t>the data with purpose of unauthorized access.</a:t>
            </a: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Spoofing</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pic>
        <p:nvPicPr>
          <p:cNvPr id="8194" name="Picture 2" descr="https://encrypted-tbn0.gstatic.com/images?q=tbn:ANd9GcQA0IeD5nChNe0svjd-x-QkaCH8oLMPsk6e9sUtA8TPd1qwwK11&am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0"/>
            <a:ext cx="4876800" cy="27432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upload.wikimedia.org/wikipedia/commons/thumb/7/72/IP_spoofing_en.svg/1200px-IP_spoofing_en.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0" y="3014108"/>
            <a:ext cx="3581400" cy="2810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5634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descr="Malicious JavaScript Insertion through ARP Poisoning Attac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7439025" cy="3838576"/>
          </a:xfrm>
          <a:prstGeom prst="rect">
            <a:avLst/>
          </a:prstGeom>
          <a:noFill/>
          <a:extLst>
            <a:ext uri="{909E8E84-426E-40DD-AFC4-6F175D3DCCD1}">
              <a14:hiddenFill xmlns:a14="http://schemas.microsoft.com/office/drawing/2010/main">
                <a:solidFill>
                  <a:srgbClr val="FFFFFF"/>
                </a:solidFill>
              </a14:hiddenFill>
            </a:ext>
          </a:extLst>
        </p:spPr>
      </p:pic>
      <p:sp>
        <p:nvSpPr>
          <p:cNvPr id="6"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ARP Spoofing ARP Poisoning</a:t>
            </a:r>
            <a:endParaRPr lang="en-US" altLang="en-US" sz="3000" b="1" dirty="0">
              <a:solidFill>
                <a:srgbClr val="FFFFFF"/>
              </a:solidFill>
              <a:latin typeface="Garamond" pitchFamily="18" charset="0"/>
              <a:sym typeface="Quattrocento Sans"/>
            </a:endParaRPr>
          </a:p>
        </p:txBody>
      </p:sp>
      <p:sp>
        <p:nvSpPr>
          <p:cNvPr id="7"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5531070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4" descr="ARP Spoof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371600"/>
            <a:ext cx="8046156" cy="4525963"/>
          </a:xfrm>
          <a:prstGeom prst="rect">
            <a:avLst/>
          </a:prstGeom>
          <a:noFill/>
          <a:extLst>
            <a:ext uri="{909E8E84-426E-40DD-AFC4-6F175D3DCCD1}">
              <a14:hiddenFill xmlns:a14="http://schemas.microsoft.com/office/drawing/2010/main">
                <a:solidFill>
                  <a:srgbClr val="FFFFFF"/>
                </a:solidFill>
              </a14:hiddenFill>
            </a:ext>
          </a:extLst>
        </p:spPr>
      </p:pic>
      <p:sp>
        <p:nvSpPr>
          <p:cNvPr id="5"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ARP Spoofing ARP Poisoning</a:t>
            </a:r>
            <a:endParaRPr lang="en-US" altLang="en-US" sz="3000" b="1" dirty="0">
              <a:solidFill>
                <a:srgbClr val="FFFFFF"/>
              </a:solidFill>
              <a:latin typeface="Garamond" pitchFamily="18" charset="0"/>
              <a:sym typeface="Quattrocento Sans"/>
            </a:endParaRPr>
          </a:p>
        </p:txBody>
      </p:sp>
      <p:sp>
        <p:nvSpPr>
          <p:cNvPr id="6"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39678783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descr="What Is DNS Spoofing? - KeyCDN Sup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8382000" cy="4191000"/>
          </a:xfrm>
          <a:prstGeom prst="rect">
            <a:avLst/>
          </a:prstGeom>
          <a:noFill/>
          <a:extLst>
            <a:ext uri="{909E8E84-426E-40DD-AFC4-6F175D3DCCD1}">
              <a14:hiddenFill xmlns:a14="http://schemas.microsoft.com/office/drawing/2010/main">
                <a:solidFill>
                  <a:srgbClr val="FFFFFF"/>
                </a:solidFill>
              </a14:hiddenFill>
            </a:ext>
          </a:extLst>
        </p:spPr>
      </p:pic>
      <p:sp>
        <p:nvSpPr>
          <p:cNvPr id="5"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DNS Spoofing DNS  Cache Poisoning</a:t>
            </a:r>
            <a:endParaRPr lang="en-US" altLang="en-US" sz="3000" b="1" dirty="0">
              <a:solidFill>
                <a:srgbClr val="FFFFFF"/>
              </a:solidFill>
              <a:latin typeface="Garamond" pitchFamily="18" charset="0"/>
              <a:sym typeface="Quattrocento Sans"/>
            </a:endParaRPr>
          </a:p>
        </p:txBody>
      </p:sp>
      <p:sp>
        <p:nvSpPr>
          <p:cNvPr id="6"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1961627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AutoShape 2" descr="What is Email Spoofing and how to prevent it? - The Security Buddy"/>
          <p:cNvSpPr>
            <a:spLocks noChangeAspect="1" noChangeArrowheads="1"/>
          </p:cNvSpPr>
          <p:nvPr/>
        </p:nvSpPr>
        <p:spPr bwMode="auto">
          <a:xfrm>
            <a:off x="155575" y="-769938"/>
            <a:ext cx="2857500" cy="1609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What is Email Spoofing and how to prevent it? - The Security Buddy"/>
          <p:cNvSpPr>
            <a:spLocks noChangeAspect="1" noChangeArrowheads="1"/>
          </p:cNvSpPr>
          <p:nvPr/>
        </p:nvSpPr>
        <p:spPr bwMode="auto">
          <a:xfrm>
            <a:off x="307975" y="-617538"/>
            <a:ext cx="2857500" cy="1609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What is Email Spoofing and how to prevent it? - The Security Buddy"/>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What is Email Spoofing and how to prevent it? - The Security Buddy"/>
          <p:cNvSpPr>
            <a:spLocks noChangeAspect="1" noChangeArrowheads="1"/>
          </p:cNvSpPr>
          <p:nvPr/>
        </p:nvSpPr>
        <p:spPr bwMode="auto">
          <a:xfrm>
            <a:off x="460375" y="-465138"/>
            <a:ext cx="2857500" cy="1609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What is Email Spoofing and how to prevent it? - The Security Buddy"/>
          <p:cNvSpPr>
            <a:spLocks noChangeAspect="1" noChangeArrowheads="1"/>
          </p:cNvSpPr>
          <p:nvPr/>
        </p:nvSpPr>
        <p:spPr bwMode="auto">
          <a:xfrm>
            <a:off x="612775" y="-312738"/>
            <a:ext cx="2857500" cy="1609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2" descr="What is Email Spoofing and how to prevent it? - The Security Budd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4" descr="What is Email Spoofing and how to prevent it? - The Security Budd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6" descr="What is Email Spoofing and how to prevent it? - The Security Buddy"/>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29"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6988"/>
            <a:ext cx="7770554" cy="4713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Email Spoofing</a:t>
            </a:r>
            <a:endParaRPr lang="en-US" altLang="en-US" sz="3000" b="1" dirty="0">
              <a:solidFill>
                <a:srgbClr val="FFFFFF"/>
              </a:solidFill>
              <a:latin typeface="Garamond" pitchFamily="18" charset="0"/>
              <a:sym typeface="Quattrocento Sans"/>
            </a:endParaRPr>
          </a:p>
        </p:txBody>
      </p:sp>
      <p:sp>
        <p:nvSpPr>
          <p:cNvPr id="14"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3036168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066800"/>
            <a:ext cx="8229600" cy="4525963"/>
          </a:xfrm>
        </p:spPr>
        <p:txBody>
          <a:bodyPr>
            <a:noAutofit/>
          </a:bodyPr>
          <a:lstStyle/>
          <a:p>
            <a:pPr algn="just"/>
            <a:r>
              <a:rPr lang="en-US" sz="2400" dirty="0">
                <a:latin typeface="Garamond" panose="02020404030301010803" pitchFamily="18" charset="0"/>
              </a:rPr>
              <a:t>an attack designed to cause an interruption or suspension of services of a specific host/ </a:t>
            </a:r>
            <a:r>
              <a:rPr lang="en-US" sz="2400" dirty="0" smtClean="0">
                <a:latin typeface="Garamond" panose="02020404030301010803" pitchFamily="18" charset="0"/>
              </a:rPr>
              <a:t>server by </a:t>
            </a:r>
            <a:r>
              <a:rPr lang="en-US" sz="2400" dirty="0">
                <a:latin typeface="Garamond" panose="02020404030301010803" pitchFamily="18" charset="0"/>
              </a:rPr>
              <a:t>flooding it with large quantities of useless traffic or external communication requests. </a:t>
            </a:r>
            <a:r>
              <a:rPr lang="en-US" sz="2400" dirty="0" smtClean="0">
                <a:latin typeface="Garamond" panose="02020404030301010803" pitchFamily="18" charset="0"/>
              </a:rPr>
              <a:t>When the </a:t>
            </a:r>
            <a:r>
              <a:rPr lang="en-US" sz="2400" dirty="0" err="1">
                <a:latin typeface="Garamond" panose="02020404030301010803" pitchFamily="18" charset="0"/>
              </a:rPr>
              <a:t>DoS</a:t>
            </a:r>
            <a:r>
              <a:rPr lang="en-US" sz="2400" dirty="0">
                <a:latin typeface="Garamond" panose="02020404030301010803" pitchFamily="18" charset="0"/>
              </a:rPr>
              <a:t> attack succeeds the server is not able to answer even to legitimate requests anymore</a:t>
            </a:r>
            <a:r>
              <a:rPr lang="en-US" sz="2400" dirty="0" smtClean="0">
                <a:latin typeface="Garamond" panose="02020404030301010803" pitchFamily="18" charset="0"/>
              </a:rPr>
              <a:t>, this </a:t>
            </a:r>
            <a:r>
              <a:rPr lang="en-US" sz="2400" dirty="0">
                <a:latin typeface="Garamond" panose="02020404030301010803" pitchFamily="18" charset="0"/>
              </a:rPr>
              <a:t>can be observed in numbers of ways – slow response of the server, slow </a:t>
            </a:r>
            <a:r>
              <a:rPr lang="en-US" sz="2400" dirty="0" smtClean="0">
                <a:latin typeface="Garamond" panose="02020404030301010803" pitchFamily="18" charset="0"/>
              </a:rPr>
              <a:t>network performance</a:t>
            </a:r>
            <a:r>
              <a:rPr lang="en-US" sz="2400" dirty="0">
                <a:latin typeface="Garamond" panose="02020404030301010803" pitchFamily="18" charset="0"/>
              </a:rPr>
              <a:t>, unavailability of software or web page, inability to access data, website or </a:t>
            </a:r>
            <a:r>
              <a:rPr lang="en-US" sz="2400" dirty="0" smtClean="0">
                <a:latin typeface="Garamond" panose="02020404030301010803" pitchFamily="18" charset="0"/>
              </a:rPr>
              <a:t>other resources</a:t>
            </a:r>
            <a:r>
              <a:rPr lang="en-US" sz="2400" dirty="0">
                <a:latin typeface="Garamond" panose="02020404030301010803" pitchFamily="18" charset="0"/>
              </a:rPr>
              <a:t>. Distributed Denial of Service Attack (DDoS) occurs where multiple compromised </a:t>
            </a:r>
            <a:r>
              <a:rPr lang="en-US" sz="2400" dirty="0" smtClean="0">
                <a:latin typeface="Garamond" panose="02020404030301010803" pitchFamily="18" charset="0"/>
              </a:rPr>
              <a:t>or infected </a:t>
            </a:r>
            <a:r>
              <a:rPr lang="en-US" sz="2400" dirty="0">
                <a:latin typeface="Garamond" panose="02020404030301010803" pitchFamily="18" charset="0"/>
              </a:rPr>
              <a:t>systems (botnet) flood a particular host with traffic simultaneously.</a:t>
            </a: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Denial of Service (</a:t>
            </a:r>
            <a:r>
              <a:rPr lang="en-US" altLang="en-US" sz="3000" b="1" dirty="0" err="1" smtClean="0">
                <a:solidFill>
                  <a:srgbClr val="FFFFFF"/>
                </a:solidFill>
                <a:latin typeface="Garamond" pitchFamily="18" charset="0"/>
                <a:sym typeface="Quattrocento Sans"/>
              </a:rPr>
              <a:t>DoS</a:t>
            </a:r>
            <a:r>
              <a:rPr lang="en-US" altLang="en-US" sz="3000" b="1" dirty="0" smtClean="0">
                <a:solidFill>
                  <a:srgbClr val="FFFFFF"/>
                </a:solidFill>
                <a:latin typeface="Garamond" pitchFamily="18" charset="0"/>
                <a:sym typeface="Quattrocento Sans"/>
              </a:rPr>
              <a:t>) Distributed </a:t>
            </a:r>
            <a:r>
              <a:rPr lang="en-US" altLang="en-US" sz="3000" b="1" dirty="0" err="1" smtClean="0">
                <a:solidFill>
                  <a:srgbClr val="FFFFFF"/>
                </a:solidFill>
                <a:latin typeface="Garamond" pitchFamily="18" charset="0"/>
                <a:sym typeface="Quattrocento Sans"/>
              </a:rPr>
              <a:t>DoS</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2499284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14338" name="Picture 2" descr="https://www.researchgate.net/profile/Rachid_Beghdad/publication/326356680/figure/fig4/AS:647639976644609@1531420811117/Smurf-ICMP-flood-atta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352800"/>
            <a:ext cx="7994297" cy="295275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www.thesecuritybuddy.com/wordpress/bdr/uploads/2020/02/PingFlood_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02820"/>
            <a:ext cx="4572000" cy="2571751"/>
          </a:xfrm>
          <a:prstGeom prst="rect">
            <a:avLst/>
          </a:prstGeom>
          <a:noFill/>
          <a:extLst>
            <a:ext uri="{909E8E84-426E-40DD-AFC4-6F175D3DCCD1}">
              <a14:hiddenFill xmlns:a14="http://schemas.microsoft.com/office/drawing/2010/main">
                <a:solidFill>
                  <a:srgbClr val="FFFFFF"/>
                </a:solidFill>
              </a14:hiddenFill>
            </a:ext>
          </a:extLst>
        </p:spPr>
      </p:pic>
      <p:sp>
        <p:nvSpPr>
          <p:cNvPr id="6"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err="1" smtClean="0">
                <a:solidFill>
                  <a:srgbClr val="FFFFFF"/>
                </a:solidFill>
                <a:latin typeface="Garamond" pitchFamily="18" charset="0"/>
                <a:sym typeface="Quattrocento Sans"/>
              </a:rPr>
              <a:t>DoS</a:t>
            </a:r>
            <a:r>
              <a:rPr lang="en-US" altLang="en-US" sz="3000" b="1" dirty="0" smtClean="0">
                <a:solidFill>
                  <a:srgbClr val="FFFFFF"/>
                </a:solidFill>
                <a:latin typeface="Garamond" pitchFamily="18" charset="0"/>
                <a:sym typeface="Quattrocento Sans"/>
              </a:rPr>
              <a:t> – ICMP Flood –Ping Flood</a:t>
            </a:r>
            <a:endParaRPr lang="en-US" altLang="en-US" sz="3000" b="1" dirty="0">
              <a:solidFill>
                <a:srgbClr val="FFFFFF"/>
              </a:solidFill>
              <a:latin typeface="Garamond" pitchFamily="18" charset="0"/>
              <a:sym typeface="Quattrocento Sans"/>
            </a:endParaRPr>
          </a:p>
        </p:txBody>
      </p:sp>
      <p:sp>
        <p:nvSpPr>
          <p:cNvPr id="7"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pic>
        <p:nvPicPr>
          <p:cNvPr id="14342" name="Picture 6" descr="https://encrypted-tbn0.gstatic.com/images?q=tbn:ANd9GcQj8vxzJCxdJS7y-I54oGV-3D52VJFJXjk997PWKb71mra08Es&amp;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771" y="759278"/>
            <a:ext cx="3886200"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6255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AutoShape 2" descr="Exactly what it sounds like: Why the Ping of Death needs to be ..."/>
          <p:cNvSpPr>
            <a:spLocks noChangeAspect="1" noChangeArrowheads="1"/>
          </p:cNvSpPr>
          <p:nvPr/>
        </p:nvSpPr>
        <p:spPr bwMode="auto">
          <a:xfrm>
            <a:off x="155575" y="-693738"/>
            <a:ext cx="3162300" cy="1457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Exactly what it sounds like: Why the Ping of Death needs to be ..."/>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Exactly what it sounds like: Why the Ping of Death needs to be ..."/>
          <p:cNvSpPr>
            <a:spLocks noChangeAspect="1" noChangeArrowheads="1"/>
          </p:cNvSpPr>
          <p:nvPr/>
        </p:nvSpPr>
        <p:spPr bwMode="auto">
          <a:xfrm>
            <a:off x="307975" y="-541338"/>
            <a:ext cx="3162300" cy="1457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Exactly what it sounds like: Why the Ping of Death needs to be ..."/>
          <p:cNvSpPr>
            <a:spLocks noChangeAspect="1" noChangeArrowheads="1"/>
          </p:cNvSpPr>
          <p:nvPr/>
        </p:nvSpPr>
        <p:spPr bwMode="auto">
          <a:xfrm>
            <a:off x="460375" y="-388938"/>
            <a:ext cx="3162300" cy="14573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94" name="Picture 10" descr="Exactly what it sounds like: Why the Ping of Death needs to b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1525" y="1295400"/>
            <a:ext cx="4419600" cy="202565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DDoS Protection &amp; Mitigation - Distributed Denial of Service Explain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25" y="2743200"/>
            <a:ext cx="7315200" cy="3986213"/>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250"/>
          <p:cNvSpPr txBox="1">
            <a:spLocks noChangeArrowheads="1"/>
          </p:cNvSpPr>
          <p:nvPr/>
        </p:nvSpPr>
        <p:spPr bwMode="auto">
          <a:xfrm>
            <a:off x="0" y="34925"/>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err="1" smtClean="0">
                <a:solidFill>
                  <a:srgbClr val="FFFFFF"/>
                </a:solidFill>
                <a:latin typeface="Garamond" pitchFamily="18" charset="0"/>
                <a:sym typeface="Quattrocento Sans"/>
              </a:rPr>
              <a:t>DoS</a:t>
            </a:r>
            <a:r>
              <a:rPr lang="en-US" altLang="en-US" sz="3000" b="1" dirty="0" smtClean="0">
                <a:solidFill>
                  <a:srgbClr val="FFFFFF"/>
                </a:solidFill>
                <a:latin typeface="Garamond" pitchFamily="18" charset="0"/>
                <a:sym typeface="Quattrocento Sans"/>
              </a:rPr>
              <a:t> – Ping of Death</a:t>
            </a:r>
            <a:endParaRPr lang="en-US" altLang="en-US" sz="3000" b="1" dirty="0">
              <a:solidFill>
                <a:srgbClr val="FFFFFF"/>
              </a:solidFill>
              <a:latin typeface="Garamond" pitchFamily="18" charset="0"/>
              <a:sym typeface="Quattrocento Sans"/>
            </a:endParaRPr>
          </a:p>
        </p:txBody>
      </p:sp>
      <p:sp>
        <p:nvSpPr>
          <p:cNvPr id="11"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35560775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7410" name="Picture 2" descr="https://samuellasmana.files.wordpress.com/2017/02/syn-flooding.jpeg?w=4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941731"/>
            <a:ext cx="2819400" cy="5516219"/>
          </a:xfrm>
          <a:prstGeom prst="rect">
            <a:avLst/>
          </a:prstGeom>
          <a:noFill/>
          <a:extLst>
            <a:ext uri="{909E8E84-426E-40DD-AFC4-6F175D3DCCD1}">
              <a14:hiddenFill xmlns:a14="http://schemas.microsoft.com/office/drawing/2010/main">
                <a:solidFill>
                  <a:srgbClr val="FFFFFF"/>
                </a:solidFill>
              </a14:hiddenFill>
            </a:ext>
          </a:extLst>
        </p:spPr>
      </p:pic>
      <p:sp>
        <p:nvSpPr>
          <p:cNvPr id="5" name="Shape 250"/>
          <p:cNvSpPr txBox="1">
            <a:spLocks noChangeArrowheads="1"/>
          </p:cNvSpPr>
          <p:nvPr/>
        </p:nvSpPr>
        <p:spPr bwMode="auto">
          <a:xfrm>
            <a:off x="0" y="34925"/>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err="1" smtClean="0">
                <a:solidFill>
                  <a:srgbClr val="FFFFFF"/>
                </a:solidFill>
                <a:latin typeface="Garamond" pitchFamily="18" charset="0"/>
                <a:sym typeface="Quattrocento Sans"/>
              </a:rPr>
              <a:t>DoS</a:t>
            </a:r>
            <a:r>
              <a:rPr lang="en-US" altLang="en-US" sz="3000" b="1" dirty="0" smtClean="0">
                <a:solidFill>
                  <a:srgbClr val="FFFFFF"/>
                </a:solidFill>
                <a:latin typeface="Garamond" pitchFamily="18" charset="0"/>
                <a:sym typeface="Quattrocento Sans"/>
              </a:rPr>
              <a:t> – SYN Flood Attack</a:t>
            </a:r>
            <a:endParaRPr lang="en-US" altLang="en-US" sz="3000" b="1" dirty="0">
              <a:solidFill>
                <a:srgbClr val="FFFFFF"/>
              </a:solidFill>
              <a:latin typeface="Garamond" pitchFamily="18" charset="0"/>
              <a:sym typeface="Quattrocento Sans"/>
            </a:endParaRPr>
          </a:p>
        </p:txBody>
      </p:sp>
      <p:sp>
        <p:nvSpPr>
          <p:cNvPr id="6"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pic>
        <p:nvPicPr>
          <p:cNvPr id="17412"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800" y="1828800"/>
            <a:ext cx="3552825"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2208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434" name="Picture 2" descr="What is a Botnet and How Does it 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98839"/>
            <a:ext cx="8229600" cy="4335237"/>
          </a:xfrm>
          <a:prstGeom prst="rect">
            <a:avLst/>
          </a:prstGeom>
          <a:noFill/>
          <a:extLst>
            <a:ext uri="{909E8E84-426E-40DD-AFC4-6F175D3DCCD1}">
              <a14:hiddenFill xmlns:a14="http://schemas.microsoft.com/office/drawing/2010/main">
                <a:solidFill>
                  <a:srgbClr val="FFFFFF"/>
                </a:solidFill>
              </a14:hiddenFill>
            </a:ext>
          </a:extLst>
        </p:spPr>
      </p:pic>
      <p:sp>
        <p:nvSpPr>
          <p:cNvPr id="5" name="Shape 250"/>
          <p:cNvSpPr txBox="1">
            <a:spLocks noChangeArrowheads="1"/>
          </p:cNvSpPr>
          <p:nvPr/>
        </p:nvSpPr>
        <p:spPr bwMode="auto">
          <a:xfrm>
            <a:off x="0" y="34925"/>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err="1" smtClean="0">
                <a:solidFill>
                  <a:srgbClr val="FFFFFF"/>
                </a:solidFill>
                <a:latin typeface="Garamond" pitchFamily="18" charset="0"/>
                <a:sym typeface="Quattrocento Sans"/>
              </a:rPr>
              <a:t>DoS</a:t>
            </a:r>
            <a:r>
              <a:rPr lang="en-US" altLang="en-US" sz="3000" b="1" dirty="0" smtClean="0">
                <a:solidFill>
                  <a:srgbClr val="FFFFFF"/>
                </a:solidFill>
                <a:latin typeface="Garamond" pitchFamily="18" charset="0"/>
                <a:sym typeface="Quattrocento Sans"/>
              </a:rPr>
              <a:t> – Botnet</a:t>
            </a:r>
            <a:endParaRPr lang="en-US" altLang="en-US" sz="3000" b="1" dirty="0">
              <a:solidFill>
                <a:srgbClr val="FFFFFF"/>
              </a:solidFill>
              <a:latin typeface="Garamond" pitchFamily="18" charset="0"/>
              <a:sym typeface="Quattrocento Sans"/>
            </a:endParaRPr>
          </a:p>
        </p:txBody>
      </p:sp>
      <p:sp>
        <p:nvSpPr>
          <p:cNvPr id="6"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3879688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4525963"/>
          </a:xfrm>
        </p:spPr>
        <p:txBody>
          <a:bodyPr>
            <a:noAutofit/>
          </a:bodyPr>
          <a:lstStyle/>
          <a:p>
            <a:pPr marL="0" indent="0">
              <a:buNone/>
            </a:pPr>
            <a:r>
              <a:rPr lang="en-US" sz="1800" b="1" i="1" dirty="0">
                <a:solidFill>
                  <a:srgbClr val="FF0000"/>
                </a:solidFill>
                <a:latin typeface="Garamond" panose="02020404030301010803" pitchFamily="18" charset="0"/>
              </a:rPr>
              <a:t>High Integrity</a:t>
            </a:r>
            <a:endParaRPr lang="en-US" sz="1800" b="1" dirty="0">
              <a:solidFill>
                <a:srgbClr val="FF0000"/>
              </a:solidFill>
              <a:latin typeface="Garamond" panose="02020404030301010803" pitchFamily="18" charset="0"/>
            </a:endParaRPr>
          </a:p>
          <a:p>
            <a:r>
              <a:rPr lang="en-US" sz="1800" b="1" i="1" dirty="0">
                <a:latin typeface="Garamond" panose="02020404030301010803" pitchFamily="18" charset="0"/>
              </a:rPr>
              <a:t>Data of the Central Bank </a:t>
            </a:r>
            <a:r>
              <a:rPr lang="en-US" sz="1800" dirty="0">
                <a:latin typeface="Garamond" panose="02020404030301010803" pitchFamily="18" charset="0"/>
              </a:rPr>
              <a:t> are high integrity requirement. Fallacy data cause to corrupt decision.</a:t>
            </a:r>
          </a:p>
          <a:p>
            <a:r>
              <a:rPr lang="en-US" sz="1800" b="1" i="1" dirty="0">
                <a:latin typeface="Garamond" panose="02020404030301010803" pitchFamily="18" charset="0"/>
              </a:rPr>
              <a:t>Data of the Department of motor traffic</a:t>
            </a:r>
            <a:r>
              <a:rPr lang="en-US" sz="1800" dirty="0">
                <a:latin typeface="Garamond" panose="02020404030301010803" pitchFamily="18" charset="0"/>
              </a:rPr>
              <a:t> are also high integrity requirement.</a:t>
            </a:r>
          </a:p>
          <a:p>
            <a:r>
              <a:rPr lang="en-US" sz="1800" b="1" i="1" dirty="0">
                <a:latin typeface="Garamond" panose="02020404030301010803" pitchFamily="18" charset="0"/>
              </a:rPr>
              <a:t>Patient’s data in hospital</a:t>
            </a:r>
            <a:r>
              <a:rPr lang="en-US" sz="1800" dirty="0">
                <a:latin typeface="Garamond" panose="02020404030301010803" pitchFamily="18" charset="0"/>
              </a:rPr>
              <a:t> are also high integrity requirement. Wrong data affect very seriously for patients. It may cause death or life treating damages.</a:t>
            </a:r>
          </a:p>
          <a:p>
            <a:pPr marL="0" indent="0">
              <a:buNone/>
            </a:pPr>
            <a:r>
              <a:rPr lang="en-US" sz="1800" b="1" i="1" dirty="0">
                <a:solidFill>
                  <a:srgbClr val="FF0000"/>
                </a:solidFill>
                <a:latin typeface="Garamond" panose="02020404030301010803" pitchFamily="18" charset="0"/>
              </a:rPr>
              <a:t>Moderate Integrity</a:t>
            </a:r>
            <a:endParaRPr lang="en-US" sz="1800" b="1" dirty="0">
              <a:solidFill>
                <a:srgbClr val="FF0000"/>
              </a:solidFill>
              <a:latin typeface="Garamond" panose="02020404030301010803" pitchFamily="18" charset="0"/>
            </a:endParaRPr>
          </a:p>
          <a:p>
            <a:r>
              <a:rPr lang="en-US" sz="1800" b="1" i="1" dirty="0">
                <a:latin typeface="Garamond" panose="02020404030301010803" pitchFamily="18" charset="0"/>
              </a:rPr>
              <a:t>Data shows in ATM </a:t>
            </a:r>
            <a:r>
              <a:rPr lang="en-US" sz="1800" dirty="0">
                <a:latin typeface="Garamond" panose="02020404030301010803" pitchFamily="18" charset="0"/>
              </a:rPr>
              <a:t>are moderate integrity requirement. All machines and any time of we check ,it should display the correct data. Fallacy data make big troubles for the customers.</a:t>
            </a:r>
          </a:p>
          <a:p>
            <a:r>
              <a:rPr lang="en-US" sz="1800" b="1" i="1" dirty="0">
                <a:latin typeface="Garamond" panose="02020404030301010803" pitchFamily="18" charset="0"/>
              </a:rPr>
              <a:t>Enrollment data of university student</a:t>
            </a:r>
            <a:r>
              <a:rPr lang="en-US" sz="1800" dirty="0">
                <a:latin typeface="Garamond" panose="02020404030301010803" pitchFamily="18" charset="0"/>
              </a:rPr>
              <a:t> are also moderate integrity requirement.</a:t>
            </a:r>
          </a:p>
          <a:p>
            <a:r>
              <a:rPr lang="en-US" sz="1800" b="1" i="1" dirty="0">
                <a:latin typeface="Garamond" panose="02020404030301010803" pitchFamily="18" charset="0"/>
              </a:rPr>
              <a:t>Income of the organization</a:t>
            </a:r>
            <a:r>
              <a:rPr lang="en-US" sz="1800" dirty="0">
                <a:latin typeface="Garamond" panose="02020404030301010803" pitchFamily="18" charset="0"/>
              </a:rPr>
              <a:t> are also moderate integrity requirement.</a:t>
            </a:r>
          </a:p>
          <a:p>
            <a:pPr marL="0" indent="0">
              <a:buNone/>
            </a:pPr>
            <a:r>
              <a:rPr lang="en-US" sz="1800" b="1" i="1" dirty="0">
                <a:solidFill>
                  <a:srgbClr val="FF0000"/>
                </a:solidFill>
                <a:latin typeface="Garamond" panose="02020404030301010803" pitchFamily="18" charset="0"/>
              </a:rPr>
              <a:t>Low Integrity</a:t>
            </a:r>
            <a:endParaRPr lang="en-US" sz="1800" b="1" dirty="0">
              <a:solidFill>
                <a:srgbClr val="FF0000"/>
              </a:solidFill>
              <a:latin typeface="Garamond" panose="02020404030301010803" pitchFamily="18" charset="0"/>
            </a:endParaRPr>
          </a:p>
          <a:p>
            <a:r>
              <a:rPr lang="en-US" sz="1800" b="1" i="1" dirty="0">
                <a:latin typeface="Garamond" panose="02020404030301010803" pitchFamily="18" charset="0"/>
              </a:rPr>
              <a:t>Data in social web sites</a:t>
            </a:r>
            <a:r>
              <a:rPr lang="en-US" sz="1800" dirty="0">
                <a:latin typeface="Garamond" panose="02020404030301010803" pitchFamily="18" charset="0"/>
              </a:rPr>
              <a:t> are low integrity requirement.</a:t>
            </a:r>
          </a:p>
          <a:p>
            <a:r>
              <a:rPr lang="en-US" sz="1800" b="1" i="1" dirty="0">
                <a:latin typeface="Garamond" panose="02020404030301010803" pitchFamily="18" charset="0"/>
              </a:rPr>
              <a:t>Data in online mobile number directories</a:t>
            </a:r>
            <a:r>
              <a:rPr lang="en-US" sz="1800" dirty="0">
                <a:latin typeface="Garamond" panose="02020404030301010803" pitchFamily="18" charset="0"/>
              </a:rPr>
              <a:t> are low integrity requirement.</a:t>
            </a:r>
          </a:p>
          <a:p>
            <a:r>
              <a:rPr lang="en-US" sz="1800" b="1" i="1" dirty="0">
                <a:latin typeface="Garamond" panose="02020404030301010803" pitchFamily="18" charset="0"/>
              </a:rPr>
              <a:t>Website that provide technical information and specification of mobile phone and vehicle </a:t>
            </a:r>
            <a:r>
              <a:rPr lang="en-US" sz="1800" dirty="0">
                <a:latin typeface="Garamond" panose="02020404030301010803" pitchFamily="18" charset="0"/>
              </a:rPr>
              <a:t>are low integrity requirement. Sometimes it provide inaccurate data</a:t>
            </a:r>
          </a:p>
          <a:p>
            <a:endParaRPr lang="en-US" sz="1800" dirty="0">
              <a:latin typeface="Garamond" panose="02020404030301010803" pitchFamily="18" charset="0"/>
            </a:endParaRP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Integrity Examples</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173299690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AutoShape 2" descr="What is a Man in the Middle Attack? Types, Prevention, &amp; Detec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What is a Man in the Middle Attack? Types, Prevention, &amp; Detectio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62" name="Picture 6" descr="What is a Man in the Middle Attack? Types, Prevention, &amp; Det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1066800"/>
            <a:ext cx="7905750" cy="361950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8" descr="https://media.geeksforgeeks.org/wp-content/cdn-uploads/20190516182343/Man-In-The-Middle-Attack.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https://media.geeksforgeeks.org/wp-content/cdn-uploads/20190516182343/Man-In-The-Middle-Attack.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Shape 250"/>
          <p:cNvSpPr txBox="1">
            <a:spLocks noChangeArrowheads="1"/>
          </p:cNvSpPr>
          <p:nvPr/>
        </p:nvSpPr>
        <p:spPr bwMode="auto">
          <a:xfrm>
            <a:off x="0" y="34925"/>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Man in the Middle Attack</a:t>
            </a:r>
            <a:endParaRPr lang="en-US" altLang="en-US" sz="3000" b="1" dirty="0">
              <a:solidFill>
                <a:srgbClr val="FFFFFF"/>
              </a:solidFill>
              <a:latin typeface="Garamond" pitchFamily="18" charset="0"/>
              <a:sym typeface="Quattrocento Sans"/>
            </a:endParaRPr>
          </a:p>
        </p:txBody>
      </p:sp>
      <p:sp>
        <p:nvSpPr>
          <p:cNvPr id="10"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8342144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AutoShape 2" descr="What is Session Hijacking? - The Security Budd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What is Session Hijacking? - The Security Buddy"/>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4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802" y="-32657"/>
            <a:ext cx="64484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7" name="Picture 7" descr="What Is Session Hijacking: Your Quick Guide to Session Hijacking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4109780"/>
            <a:ext cx="3618538" cy="2748220"/>
          </a:xfrm>
          <a:prstGeom prst="rect">
            <a:avLst/>
          </a:prstGeom>
          <a:noFill/>
          <a:extLst>
            <a:ext uri="{909E8E84-426E-40DD-AFC4-6F175D3DCCD1}">
              <a14:hiddenFill xmlns:a14="http://schemas.microsoft.com/office/drawing/2010/main">
                <a:solidFill>
                  <a:srgbClr val="FFFFFF"/>
                </a:solidFill>
              </a14:hiddenFill>
            </a:ext>
          </a:extLst>
        </p:spPr>
      </p:pic>
      <p:pic>
        <p:nvPicPr>
          <p:cNvPr id="20489" name="Picture 9" descr="Session Hijacking and its Types | Ethical Hack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747875"/>
            <a:ext cx="4114800" cy="3110125"/>
          </a:xfrm>
          <a:prstGeom prst="rect">
            <a:avLst/>
          </a:prstGeom>
          <a:noFill/>
          <a:extLst>
            <a:ext uri="{909E8E84-426E-40DD-AFC4-6F175D3DCCD1}">
              <a14:hiddenFill xmlns:a14="http://schemas.microsoft.com/office/drawing/2010/main">
                <a:solidFill>
                  <a:srgbClr val="FFFFFF"/>
                </a:solidFill>
              </a14:hiddenFill>
            </a:ext>
          </a:extLst>
        </p:spPr>
      </p:pic>
      <p:sp>
        <p:nvSpPr>
          <p:cNvPr id="9" name="Shape 250"/>
          <p:cNvSpPr txBox="1">
            <a:spLocks noChangeArrowheads="1"/>
          </p:cNvSpPr>
          <p:nvPr/>
        </p:nvSpPr>
        <p:spPr bwMode="auto">
          <a:xfrm>
            <a:off x="0" y="34925"/>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Session Hijacking</a:t>
            </a:r>
            <a:endParaRPr lang="en-US" altLang="en-US" sz="3000" b="1" dirty="0">
              <a:solidFill>
                <a:srgbClr val="FFFFFF"/>
              </a:solidFill>
              <a:latin typeface="Garamond" pitchFamily="18" charset="0"/>
              <a:sym typeface="Quattrocento Sans"/>
            </a:endParaRPr>
          </a:p>
        </p:txBody>
      </p:sp>
      <p:sp>
        <p:nvSpPr>
          <p:cNvPr id="10"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4805542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1506" name="Picture 2" descr="Cross-Site Scripting — Web-based Application Security, Part 3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76400"/>
            <a:ext cx="5715000" cy="43815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250"/>
          <p:cNvSpPr txBox="1">
            <a:spLocks noChangeArrowheads="1"/>
          </p:cNvSpPr>
          <p:nvPr/>
        </p:nvSpPr>
        <p:spPr bwMode="auto">
          <a:xfrm>
            <a:off x="0" y="34925"/>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Cross Site Scripting</a:t>
            </a:r>
            <a:endParaRPr lang="en-US" altLang="en-US" sz="3000" b="1" dirty="0">
              <a:solidFill>
                <a:srgbClr val="FFFFFF"/>
              </a:solidFill>
              <a:latin typeface="Garamond" pitchFamily="18" charset="0"/>
              <a:sym typeface="Quattrocento Sans"/>
            </a:endParaRPr>
          </a:p>
        </p:txBody>
      </p:sp>
      <p:sp>
        <p:nvSpPr>
          <p:cNvPr id="6"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32164349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AutoShape 2" descr="Blind SQL Injection | Triggering Conditional Response | Part 1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Blind SQL Injection | Triggering Conditional Response | Part 1 ..."/>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Blind SQL Injection | Triggering Conditional Response | Part 1 ..."/>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8" descr="Blind SQL Injection | Triggering Conditional Response | Part 1 ..."/>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8" name="Picture 10"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24000"/>
            <a:ext cx="5715000" cy="4381501"/>
          </a:xfrm>
          <a:prstGeom prst="rect">
            <a:avLst/>
          </a:prstGeom>
          <a:noFill/>
          <a:extLst>
            <a:ext uri="{909E8E84-426E-40DD-AFC4-6F175D3DCCD1}">
              <a14:hiddenFill xmlns:a14="http://schemas.microsoft.com/office/drawing/2010/main">
                <a:solidFill>
                  <a:srgbClr val="FFFFFF"/>
                </a:solidFill>
              </a14:hiddenFill>
            </a:ext>
          </a:extLst>
        </p:spPr>
      </p:pic>
      <p:sp>
        <p:nvSpPr>
          <p:cNvPr id="9" name="Shape 250"/>
          <p:cNvSpPr txBox="1">
            <a:spLocks noChangeArrowheads="1"/>
          </p:cNvSpPr>
          <p:nvPr/>
        </p:nvSpPr>
        <p:spPr bwMode="auto">
          <a:xfrm>
            <a:off x="0" y="34925"/>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SQL Injection Attack</a:t>
            </a:r>
            <a:endParaRPr lang="en-US" altLang="en-US" sz="3000" b="1" dirty="0">
              <a:solidFill>
                <a:srgbClr val="FFFFFF"/>
              </a:solidFill>
              <a:latin typeface="Garamond" pitchFamily="18" charset="0"/>
              <a:sym typeface="Quattrocento Sans"/>
            </a:endParaRPr>
          </a:p>
        </p:txBody>
      </p:sp>
      <p:sp>
        <p:nvSpPr>
          <p:cNvPr id="10"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21609830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554" name="Picture 2" descr="Understanding What is Bluesnarfing and How to Prevent It - Tech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343" y="457200"/>
            <a:ext cx="4572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43" y="3429000"/>
            <a:ext cx="4572000" cy="30843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24" y="457200"/>
            <a:ext cx="2847975" cy="3228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Shape 250"/>
          <p:cNvSpPr txBox="1">
            <a:spLocks noChangeArrowheads="1"/>
          </p:cNvSpPr>
          <p:nvPr/>
        </p:nvSpPr>
        <p:spPr bwMode="auto">
          <a:xfrm>
            <a:off x="0" y="34925"/>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err="1" smtClean="0">
                <a:solidFill>
                  <a:srgbClr val="FFFFFF"/>
                </a:solidFill>
                <a:latin typeface="Garamond" pitchFamily="18" charset="0"/>
                <a:sym typeface="Quattrocento Sans"/>
              </a:rPr>
              <a:t>BlueTooth</a:t>
            </a:r>
            <a:r>
              <a:rPr lang="en-US" altLang="en-US" sz="3000" b="1" dirty="0" smtClean="0">
                <a:solidFill>
                  <a:srgbClr val="FFFFFF"/>
                </a:solidFill>
                <a:latin typeface="Garamond" pitchFamily="18" charset="0"/>
                <a:sym typeface="Quattrocento Sans"/>
              </a:rPr>
              <a:t> Attacks</a:t>
            </a:r>
            <a:endParaRPr lang="en-US" altLang="en-US" sz="3000" b="1" dirty="0">
              <a:solidFill>
                <a:srgbClr val="FFFFFF"/>
              </a:solidFill>
              <a:latin typeface="Garamond" pitchFamily="18" charset="0"/>
              <a:sym typeface="Quattrocento Sans"/>
            </a:endParaRPr>
          </a:p>
        </p:txBody>
      </p:sp>
      <p:sp>
        <p:nvSpPr>
          <p:cNvPr id="9"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2141594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791890"/>
            <a:ext cx="6095999" cy="5409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hape 250"/>
          <p:cNvSpPr txBox="1">
            <a:spLocks noChangeArrowheads="1"/>
          </p:cNvSpPr>
          <p:nvPr/>
        </p:nvSpPr>
        <p:spPr bwMode="auto">
          <a:xfrm>
            <a:off x="0" y="34925"/>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Top Network Attacks</a:t>
            </a:r>
            <a:endParaRPr lang="en-US" altLang="en-US" sz="3000" b="1" dirty="0">
              <a:solidFill>
                <a:srgbClr val="FFFFFF"/>
              </a:solidFill>
              <a:latin typeface="Garamond" pitchFamily="18" charset="0"/>
              <a:sym typeface="Quattrocento Sans"/>
            </a:endParaRPr>
          </a:p>
        </p:txBody>
      </p:sp>
      <p:sp>
        <p:nvSpPr>
          <p:cNvPr id="6"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1604677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62000"/>
            <a:ext cx="8229600" cy="4525963"/>
          </a:xfrm>
        </p:spPr>
        <p:txBody>
          <a:bodyPr>
            <a:noAutofit/>
          </a:bodyPr>
          <a:lstStyle/>
          <a:p>
            <a:pPr algn="just"/>
            <a:r>
              <a:rPr lang="en-US" sz="2000" dirty="0">
                <a:latin typeface="Garamond" panose="02020404030301010803" pitchFamily="18" charset="0"/>
              </a:rPr>
              <a:t>Can use system without any interrupt. Service is not denied to authorized users.</a:t>
            </a:r>
          </a:p>
          <a:p>
            <a:pPr algn="just"/>
            <a:r>
              <a:rPr lang="en-US" sz="2000" b="1" i="1" dirty="0">
                <a:latin typeface="Garamond" panose="02020404030301010803" pitchFamily="18" charset="0"/>
              </a:rPr>
              <a:t>There are three level that describe the influence to person, party or organization who faced with security collapse.</a:t>
            </a:r>
            <a:endParaRPr lang="en-US" sz="2000" dirty="0">
              <a:latin typeface="Garamond" panose="02020404030301010803" pitchFamily="18" charset="0"/>
            </a:endParaRPr>
          </a:p>
          <a:p>
            <a:pPr algn="just"/>
            <a:r>
              <a:rPr lang="en-US" sz="2000" b="1" i="1" dirty="0" smtClean="0">
                <a:latin typeface="Garamond" panose="02020404030301010803" pitchFamily="18" charset="0"/>
              </a:rPr>
              <a:t>A</a:t>
            </a:r>
            <a:r>
              <a:rPr lang="en-US" sz="2000" b="1" i="1" dirty="0">
                <a:latin typeface="Garamond" panose="02020404030301010803" pitchFamily="18" charset="0"/>
              </a:rPr>
              <a:t>) Low</a:t>
            </a:r>
            <a:r>
              <a:rPr lang="en-US" sz="2000" dirty="0">
                <a:latin typeface="Garamond" panose="02020404030301010803" pitchFamily="18" charset="0"/>
              </a:rPr>
              <a:t> – Make limited loss for Organization name, asset and perform. Minor damage to Confidentiality , Integrity and Availability. Affect is minor to organization operational level, perform, organization asset, financial lost and  minor harm for individuals.</a:t>
            </a:r>
          </a:p>
          <a:p>
            <a:pPr algn="just"/>
            <a:r>
              <a:rPr lang="en-US" sz="2000" b="1" i="1" dirty="0">
                <a:latin typeface="Garamond" panose="02020404030301010803" pitchFamily="18" charset="0"/>
              </a:rPr>
              <a:t>B) Moderate</a:t>
            </a:r>
            <a:r>
              <a:rPr lang="en-US" sz="2000" dirty="0">
                <a:latin typeface="Garamond" panose="02020404030301010803" pitchFamily="18" charset="0"/>
              </a:rPr>
              <a:t> –  Significantly affect for Organization name, asset and perform. Damage to Confidentiality , Integrity and Availability is significant. Affect Significant to organization operational level, perform, organization asset, financial lost and Significant harm for individuals. Duration to perform single  function will be increase . But no injuries, life treating injuries or death.</a:t>
            </a:r>
          </a:p>
          <a:p>
            <a:pPr algn="just"/>
            <a:r>
              <a:rPr lang="en-US" sz="2000" b="1" i="1" dirty="0">
                <a:latin typeface="Garamond" panose="02020404030301010803" pitchFamily="18" charset="0"/>
              </a:rPr>
              <a:t>C) High</a:t>
            </a:r>
            <a:r>
              <a:rPr lang="en-US" sz="2000" i="1" dirty="0">
                <a:latin typeface="Garamond" panose="02020404030301010803" pitchFamily="18" charset="0"/>
              </a:rPr>
              <a:t> </a:t>
            </a:r>
            <a:r>
              <a:rPr lang="en-US" sz="2000" dirty="0">
                <a:latin typeface="Garamond" panose="02020404030301010803" pitchFamily="18" charset="0"/>
              </a:rPr>
              <a:t>– Seriously affect for Organization name, asset and perform. Damage to Confidentiality, Integrity and Availability is very high. Affect Seriously to organization operational level, perform, organization asset, financial lost and Seriously harm for individuals. One or more functions will be stop. May be Injuries, life treating injuries or death.</a:t>
            </a:r>
          </a:p>
          <a:p>
            <a:pPr marL="0" indent="0" algn="just">
              <a:buNone/>
            </a:pPr>
            <a:endParaRPr lang="en-US" sz="2000" dirty="0">
              <a:latin typeface="Garamond" panose="02020404030301010803" pitchFamily="18" charset="0"/>
            </a:endParaRP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Availability</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21260156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4525963"/>
          </a:xfrm>
        </p:spPr>
        <p:txBody>
          <a:bodyPr>
            <a:noAutofit/>
          </a:bodyPr>
          <a:lstStyle/>
          <a:p>
            <a:pPr marL="0" indent="0" algn="just">
              <a:buNone/>
            </a:pPr>
            <a:r>
              <a:rPr lang="en-US" sz="2400" b="1" i="1" dirty="0">
                <a:latin typeface="Garamond" panose="02020404030301010803" pitchFamily="18" charset="0"/>
              </a:rPr>
              <a:t>High Availability</a:t>
            </a:r>
            <a:endParaRPr lang="en-US" sz="2400" b="1" dirty="0">
              <a:latin typeface="Garamond" panose="02020404030301010803" pitchFamily="18" charset="0"/>
            </a:endParaRPr>
          </a:p>
          <a:p>
            <a:pPr algn="just"/>
            <a:r>
              <a:rPr lang="en-US" sz="2400" b="1" i="1" dirty="0">
                <a:latin typeface="Garamond" panose="02020404030301010803" pitchFamily="18" charset="0"/>
              </a:rPr>
              <a:t>Website of the department of examination</a:t>
            </a:r>
            <a:r>
              <a:rPr lang="en-US" sz="2400" dirty="0">
                <a:latin typeface="Garamond" panose="02020404030301010803" pitchFamily="18" charset="0"/>
              </a:rPr>
              <a:t> is high availability requirement. Anyone can check exam result when it release without any interruption or breakdown.</a:t>
            </a:r>
          </a:p>
          <a:p>
            <a:pPr marL="0" indent="0" algn="just">
              <a:buNone/>
            </a:pPr>
            <a:r>
              <a:rPr lang="en-US" sz="2400" b="1" i="1" dirty="0">
                <a:latin typeface="Garamond" panose="02020404030301010803" pitchFamily="18" charset="0"/>
              </a:rPr>
              <a:t>Moderate Availability</a:t>
            </a:r>
            <a:endParaRPr lang="en-US" sz="2400" b="1" dirty="0">
              <a:latin typeface="Garamond" panose="02020404030301010803" pitchFamily="18" charset="0"/>
            </a:endParaRPr>
          </a:p>
          <a:p>
            <a:pPr algn="just"/>
            <a:r>
              <a:rPr lang="en-US" sz="2400" b="1" i="1" dirty="0">
                <a:latin typeface="Garamond" panose="02020404030301010803" pitchFamily="18" charset="0"/>
              </a:rPr>
              <a:t>Website of a university</a:t>
            </a:r>
            <a:r>
              <a:rPr lang="en-US" sz="2400" dirty="0">
                <a:latin typeface="Garamond" panose="02020404030301010803" pitchFamily="18" charset="0"/>
              </a:rPr>
              <a:t> is moderate availability requirement. Unavailable it make big difficulties to the client.</a:t>
            </a:r>
          </a:p>
          <a:p>
            <a:pPr algn="just"/>
            <a:r>
              <a:rPr lang="en-US" sz="2400" b="1" i="1" dirty="0">
                <a:latin typeface="Garamond" panose="02020404030301010803" pitchFamily="18" charset="0"/>
              </a:rPr>
              <a:t>Website of Railway department</a:t>
            </a:r>
            <a:r>
              <a:rPr lang="en-US" sz="2400" dirty="0">
                <a:latin typeface="Garamond" panose="02020404030301010803" pitchFamily="18" charset="0"/>
              </a:rPr>
              <a:t> is moderate availability requirement. If someone want to check fees of ticket or timetable any time it should be available.</a:t>
            </a:r>
          </a:p>
          <a:p>
            <a:pPr marL="0" indent="0" algn="just">
              <a:buNone/>
            </a:pPr>
            <a:r>
              <a:rPr lang="en-US" sz="2400" b="1" i="1" dirty="0">
                <a:latin typeface="Garamond" panose="02020404030301010803" pitchFamily="18" charset="0"/>
              </a:rPr>
              <a:t>Low Availability</a:t>
            </a:r>
            <a:endParaRPr lang="en-US" sz="2400" b="1" dirty="0">
              <a:latin typeface="Garamond" panose="02020404030301010803" pitchFamily="18" charset="0"/>
            </a:endParaRPr>
          </a:p>
          <a:p>
            <a:pPr algn="just"/>
            <a:r>
              <a:rPr lang="en-US" sz="2400" b="1" i="1" dirty="0">
                <a:latin typeface="Garamond" panose="02020404030301010803" pitchFamily="18" charset="0"/>
              </a:rPr>
              <a:t>Website of online mobile directories</a:t>
            </a:r>
            <a:r>
              <a:rPr lang="en-US" sz="2400" dirty="0">
                <a:latin typeface="Garamond" panose="02020404030301010803" pitchFamily="18" charset="0"/>
              </a:rPr>
              <a:t> are low availability requirement.</a:t>
            </a:r>
          </a:p>
          <a:p>
            <a:pPr algn="just"/>
            <a:r>
              <a:rPr lang="en-US" sz="2400" b="1" i="1" dirty="0">
                <a:latin typeface="Garamond" panose="02020404030301010803" pitchFamily="18" charset="0"/>
              </a:rPr>
              <a:t>Online lottery result lookup application</a:t>
            </a:r>
            <a:r>
              <a:rPr lang="en-US" sz="2400" dirty="0">
                <a:latin typeface="Garamond" panose="02020404030301010803" pitchFamily="18" charset="0"/>
              </a:rPr>
              <a:t> also low availability requirement.</a:t>
            </a:r>
          </a:p>
          <a:p>
            <a:pPr algn="just"/>
            <a:endParaRPr lang="en-US" sz="2400" dirty="0">
              <a:latin typeface="Garamond" panose="02020404030301010803" pitchFamily="18" charset="0"/>
            </a:endParaRPr>
          </a:p>
        </p:txBody>
      </p:sp>
      <p:sp>
        <p:nvSpPr>
          <p:cNvPr id="4" name="Shape 250"/>
          <p:cNvSpPr txBox="1">
            <a:spLocks noChangeArrowheads="1"/>
          </p:cNvSpPr>
          <p:nvPr/>
        </p:nvSpPr>
        <p:spPr bwMode="auto">
          <a:xfrm>
            <a:off x="0" y="0"/>
            <a:ext cx="9144000" cy="457200"/>
          </a:xfrm>
          <a:prstGeom prst="rect">
            <a:avLst/>
          </a:prstGeom>
          <a:solidFill>
            <a:srgbClr val="4A1DEF"/>
          </a:solidFill>
          <a:ln w="25400">
            <a:solidFill>
              <a:srgbClr val="385D8A"/>
            </a:solidFill>
            <a:miter lim="800000"/>
            <a:headEnd/>
            <a:tailEnd/>
          </a:ln>
        </p:spPr>
        <p:txBody>
          <a:bodyPr lIns="91425" tIns="45700" rIns="91425" bIns="45700" anchor="ctr"/>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Quattrocento Sans"/>
              <a:buNone/>
            </a:pPr>
            <a:r>
              <a:rPr lang="en-US" altLang="en-US" sz="3000" b="1" dirty="0" smtClean="0">
                <a:solidFill>
                  <a:srgbClr val="FFFFFF"/>
                </a:solidFill>
                <a:latin typeface="Garamond" pitchFamily="18" charset="0"/>
                <a:sym typeface="Quattrocento Sans"/>
              </a:rPr>
              <a:t>Availability Examples</a:t>
            </a:r>
            <a:endParaRPr lang="en-US" altLang="en-US" sz="3000" b="1" dirty="0">
              <a:solidFill>
                <a:srgbClr val="FFFFFF"/>
              </a:solidFill>
              <a:latin typeface="Garamond" pitchFamily="18" charset="0"/>
              <a:sym typeface="Quattrocento Sans"/>
            </a:endParaRPr>
          </a:p>
        </p:txBody>
      </p:sp>
      <p:sp>
        <p:nvSpPr>
          <p:cNvPr id="5" name="Shape 687"/>
          <p:cNvSpPr txBox="1">
            <a:spLocks noChangeArrowheads="1"/>
          </p:cNvSpPr>
          <p:nvPr/>
        </p:nvSpPr>
        <p:spPr bwMode="auto">
          <a:xfrm>
            <a:off x="0" y="6457950"/>
            <a:ext cx="9144000" cy="4000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lvl1pPr eaLnBrk="0" hangingPunct="0">
              <a:spcBef>
                <a:spcPct val="20000"/>
              </a:spcBef>
              <a:buFont typeface="Arial" pitchFamily="34" charset="0"/>
              <a:buChar char="•"/>
              <a:defRPr sz="3200">
                <a:solidFill>
                  <a:schemeClr val="tx1"/>
                </a:solidFill>
                <a:latin typeface="Calibri" pitchFamily="34" charset="0"/>
              </a:defRPr>
            </a:lvl1pPr>
            <a:lvl2pPr marL="742950" indent="-285750" eaLnBrk="0" hangingPunct="0">
              <a:spcBef>
                <a:spcPct val="20000"/>
              </a:spcBef>
              <a:buFont typeface="Arial" pitchFamily="34" charset="0"/>
              <a:buChar char="–"/>
              <a:defRPr sz="2800">
                <a:solidFill>
                  <a:schemeClr val="tx1"/>
                </a:solidFill>
                <a:latin typeface="Calibri" pitchFamily="34" charset="0"/>
              </a:defRPr>
            </a:lvl2pPr>
            <a:lvl3pPr marL="1143000" indent="-228600" eaLnBrk="0" hangingPunct="0">
              <a:spcBef>
                <a:spcPct val="20000"/>
              </a:spcBef>
              <a:buFont typeface="Arial" pitchFamily="34" charset="0"/>
              <a:buChar char="•"/>
              <a:defRPr sz="24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Clr>
                <a:srgbClr val="FFFFFF"/>
              </a:buClr>
              <a:buSzPct val="25000"/>
              <a:buFont typeface="Garamond" pitchFamily="18" charset="0"/>
              <a:buNone/>
            </a:pPr>
            <a:endParaRPr lang="en-US" altLang="en-US" sz="2000">
              <a:solidFill>
                <a:srgbClr val="FFFFFF"/>
              </a:solidFill>
              <a:latin typeface="Garamond" pitchFamily="18" charset="0"/>
              <a:sym typeface="Garamond" pitchFamily="18" charset="0"/>
            </a:endParaRPr>
          </a:p>
        </p:txBody>
      </p:sp>
    </p:spTree>
    <p:extLst>
      <p:ext uri="{BB962C8B-B14F-4D97-AF65-F5344CB8AC3E}">
        <p14:creationId xmlns:p14="http://schemas.microsoft.com/office/powerpoint/2010/main" val="14422216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776</TotalTime>
  <Words>3175</Words>
  <Application>Microsoft Office PowerPoint</Application>
  <PresentationFormat>On-screen Show (4:3)</PresentationFormat>
  <Paragraphs>274</Paragraphs>
  <Slides>75</Slides>
  <Notes>23</Notes>
  <HiddenSlides>0</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Office Theme</vt:lpstr>
      <vt:lpstr>Unit -1 Information Assets and Threats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Trojan Horse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-1 Information Assets and Threats</dc:title>
  <dc:creator>admin</dc:creator>
  <cp:lastModifiedBy>Windows User</cp:lastModifiedBy>
  <cp:revision>32</cp:revision>
  <dcterms:created xsi:type="dcterms:W3CDTF">2006-08-16T00:00:00Z</dcterms:created>
  <dcterms:modified xsi:type="dcterms:W3CDTF">2020-07-24T16:44:26Z</dcterms:modified>
</cp:coreProperties>
</file>